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82" d="100"/>
          <a:sy n="82"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tr-TR"/>
          </a:p>
        </p:txBody>
      </p:sp>
      <p:sp>
        <p:nvSpPr>
          <p:cNvPr id="3" name="Veri Yer Tutucusu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5DDC389A-33B1-4FB9-AC14-F865523AEAD0}" type="datetimeFigureOut">
              <a:rPr lang="tr-TR" smtClean="0"/>
              <a:t>15.04.2021</a:t>
            </a:fld>
            <a:endParaRPr lang="tr-TR"/>
          </a:p>
        </p:txBody>
      </p:sp>
      <p:sp>
        <p:nvSpPr>
          <p:cNvPr id="4" name="Slayt Görüntüsü Yer Tutucusu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tr-TR"/>
          </a:p>
        </p:txBody>
      </p:sp>
      <p:sp>
        <p:nvSpPr>
          <p:cNvPr id="5" name="Not Yer Tutucusu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tr-TR"/>
          </a:p>
        </p:txBody>
      </p:sp>
      <p:sp>
        <p:nvSpPr>
          <p:cNvPr id="7" name="Slayt Numarası Yer Tutucusu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3A409F6-CD0D-4C24-9C31-F34B15109D5F}" type="slidenum">
              <a:rPr lang="tr-TR" smtClean="0"/>
              <a:t>‹#›</a:t>
            </a:fld>
            <a:endParaRPr lang="tr-TR"/>
          </a:p>
        </p:txBody>
      </p:sp>
    </p:spTree>
    <p:extLst>
      <p:ext uri="{BB962C8B-B14F-4D97-AF65-F5344CB8AC3E}">
        <p14:creationId xmlns:p14="http://schemas.microsoft.com/office/powerpoint/2010/main" val="304121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1</a:t>
            </a:fld>
            <a:endParaRPr lang="tr-TR"/>
          </a:p>
        </p:txBody>
      </p:sp>
    </p:spTree>
    <p:extLst>
      <p:ext uri="{BB962C8B-B14F-4D97-AF65-F5344CB8AC3E}">
        <p14:creationId xmlns:p14="http://schemas.microsoft.com/office/powerpoint/2010/main" val="72429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10</a:t>
            </a:fld>
            <a:endParaRPr lang="tr-TR"/>
          </a:p>
        </p:txBody>
      </p:sp>
    </p:spTree>
    <p:extLst>
      <p:ext uri="{BB962C8B-B14F-4D97-AF65-F5344CB8AC3E}">
        <p14:creationId xmlns:p14="http://schemas.microsoft.com/office/powerpoint/2010/main" val="2350508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11</a:t>
            </a:fld>
            <a:endParaRPr lang="tr-TR"/>
          </a:p>
        </p:txBody>
      </p:sp>
    </p:spTree>
    <p:extLst>
      <p:ext uri="{BB962C8B-B14F-4D97-AF65-F5344CB8AC3E}">
        <p14:creationId xmlns:p14="http://schemas.microsoft.com/office/powerpoint/2010/main" val="2557712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12</a:t>
            </a:fld>
            <a:endParaRPr lang="tr-TR"/>
          </a:p>
        </p:txBody>
      </p:sp>
    </p:spTree>
    <p:extLst>
      <p:ext uri="{BB962C8B-B14F-4D97-AF65-F5344CB8AC3E}">
        <p14:creationId xmlns:p14="http://schemas.microsoft.com/office/powerpoint/2010/main" val="24263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13</a:t>
            </a:fld>
            <a:endParaRPr lang="tr-TR"/>
          </a:p>
        </p:txBody>
      </p:sp>
    </p:spTree>
    <p:extLst>
      <p:ext uri="{BB962C8B-B14F-4D97-AF65-F5344CB8AC3E}">
        <p14:creationId xmlns:p14="http://schemas.microsoft.com/office/powerpoint/2010/main" val="3251478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14</a:t>
            </a:fld>
            <a:endParaRPr lang="tr-TR"/>
          </a:p>
        </p:txBody>
      </p:sp>
    </p:spTree>
    <p:extLst>
      <p:ext uri="{BB962C8B-B14F-4D97-AF65-F5344CB8AC3E}">
        <p14:creationId xmlns:p14="http://schemas.microsoft.com/office/powerpoint/2010/main" val="238171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15</a:t>
            </a:fld>
            <a:endParaRPr lang="tr-TR"/>
          </a:p>
        </p:txBody>
      </p:sp>
    </p:spTree>
    <p:extLst>
      <p:ext uri="{BB962C8B-B14F-4D97-AF65-F5344CB8AC3E}">
        <p14:creationId xmlns:p14="http://schemas.microsoft.com/office/powerpoint/2010/main" val="1019831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16</a:t>
            </a:fld>
            <a:endParaRPr lang="tr-TR"/>
          </a:p>
        </p:txBody>
      </p:sp>
    </p:spTree>
    <p:extLst>
      <p:ext uri="{BB962C8B-B14F-4D97-AF65-F5344CB8AC3E}">
        <p14:creationId xmlns:p14="http://schemas.microsoft.com/office/powerpoint/2010/main" val="95199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17</a:t>
            </a:fld>
            <a:endParaRPr lang="tr-TR"/>
          </a:p>
        </p:txBody>
      </p:sp>
    </p:spTree>
    <p:extLst>
      <p:ext uri="{BB962C8B-B14F-4D97-AF65-F5344CB8AC3E}">
        <p14:creationId xmlns:p14="http://schemas.microsoft.com/office/powerpoint/2010/main" val="507577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18</a:t>
            </a:fld>
            <a:endParaRPr lang="tr-TR"/>
          </a:p>
        </p:txBody>
      </p:sp>
    </p:spTree>
    <p:extLst>
      <p:ext uri="{BB962C8B-B14F-4D97-AF65-F5344CB8AC3E}">
        <p14:creationId xmlns:p14="http://schemas.microsoft.com/office/powerpoint/2010/main" val="163800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19</a:t>
            </a:fld>
            <a:endParaRPr lang="tr-TR"/>
          </a:p>
        </p:txBody>
      </p:sp>
    </p:spTree>
    <p:extLst>
      <p:ext uri="{BB962C8B-B14F-4D97-AF65-F5344CB8AC3E}">
        <p14:creationId xmlns:p14="http://schemas.microsoft.com/office/powerpoint/2010/main" val="375124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2</a:t>
            </a:fld>
            <a:endParaRPr lang="tr-TR"/>
          </a:p>
        </p:txBody>
      </p:sp>
    </p:spTree>
    <p:extLst>
      <p:ext uri="{BB962C8B-B14F-4D97-AF65-F5344CB8AC3E}">
        <p14:creationId xmlns:p14="http://schemas.microsoft.com/office/powerpoint/2010/main" val="29180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20</a:t>
            </a:fld>
            <a:endParaRPr lang="tr-TR"/>
          </a:p>
        </p:txBody>
      </p:sp>
    </p:spTree>
    <p:extLst>
      <p:ext uri="{BB962C8B-B14F-4D97-AF65-F5344CB8AC3E}">
        <p14:creationId xmlns:p14="http://schemas.microsoft.com/office/powerpoint/2010/main" val="3763460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21</a:t>
            </a:fld>
            <a:endParaRPr lang="tr-TR"/>
          </a:p>
        </p:txBody>
      </p:sp>
    </p:spTree>
    <p:extLst>
      <p:ext uri="{BB962C8B-B14F-4D97-AF65-F5344CB8AC3E}">
        <p14:creationId xmlns:p14="http://schemas.microsoft.com/office/powerpoint/2010/main" val="48387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22</a:t>
            </a:fld>
            <a:endParaRPr lang="tr-TR"/>
          </a:p>
        </p:txBody>
      </p:sp>
    </p:spTree>
    <p:extLst>
      <p:ext uri="{BB962C8B-B14F-4D97-AF65-F5344CB8AC3E}">
        <p14:creationId xmlns:p14="http://schemas.microsoft.com/office/powerpoint/2010/main" val="20137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23</a:t>
            </a:fld>
            <a:endParaRPr lang="tr-TR"/>
          </a:p>
        </p:txBody>
      </p:sp>
    </p:spTree>
    <p:extLst>
      <p:ext uri="{BB962C8B-B14F-4D97-AF65-F5344CB8AC3E}">
        <p14:creationId xmlns:p14="http://schemas.microsoft.com/office/powerpoint/2010/main" val="542981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24</a:t>
            </a:fld>
            <a:endParaRPr lang="tr-TR"/>
          </a:p>
        </p:txBody>
      </p:sp>
    </p:spTree>
    <p:extLst>
      <p:ext uri="{BB962C8B-B14F-4D97-AF65-F5344CB8AC3E}">
        <p14:creationId xmlns:p14="http://schemas.microsoft.com/office/powerpoint/2010/main" val="1667469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25</a:t>
            </a:fld>
            <a:endParaRPr lang="tr-TR"/>
          </a:p>
        </p:txBody>
      </p:sp>
    </p:spTree>
    <p:extLst>
      <p:ext uri="{BB962C8B-B14F-4D97-AF65-F5344CB8AC3E}">
        <p14:creationId xmlns:p14="http://schemas.microsoft.com/office/powerpoint/2010/main" val="2145113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26</a:t>
            </a:fld>
            <a:endParaRPr lang="tr-TR"/>
          </a:p>
        </p:txBody>
      </p:sp>
    </p:spTree>
    <p:extLst>
      <p:ext uri="{BB962C8B-B14F-4D97-AF65-F5344CB8AC3E}">
        <p14:creationId xmlns:p14="http://schemas.microsoft.com/office/powerpoint/2010/main" val="3412744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27</a:t>
            </a:fld>
            <a:endParaRPr lang="tr-TR"/>
          </a:p>
        </p:txBody>
      </p:sp>
    </p:spTree>
    <p:extLst>
      <p:ext uri="{BB962C8B-B14F-4D97-AF65-F5344CB8AC3E}">
        <p14:creationId xmlns:p14="http://schemas.microsoft.com/office/powerpoint/2010/main" val="2392899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28</a:t>
            </a:fld>
            <a:endParaRPr lang="tr-TR"/>
          </a:p>
        </p:txBody>
      </p:sp>
    </p:spTree>
    <p:extLst>
      <p:ext uri="{BB962C8B-B14F-4D97-AF65-F5344CB8AC3E}">
        <p14:creationId xmlns:p14="http://schemas.microsoft.com/office/powerpoint/2010/main" val="2216856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3</a:t>
            </a:fld>
            <a:endParaRPr lang="tr-TR"/>
          </a:p>
        </p:txBody>
      </p:sp>
    </p:spTree>
    <p:extLst>
      <p:ext uri="{BB962C8B-B14F-4D97-AF65-F5344CB8AC3E}">
        <p14:creationId xmlns:p14="http://schemas.microsoft.com/office/powerpoint/2010/main" val="2097275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4</a:t>
            </a:fld>
            <a:endParaRPr lang="tr-TR"/>
          </a:p>
        </p:txBody>
      </p:sp>
    </p:spTree>
    <p:extLst>
      <p:ext uri="{BB962C8B-B14F-4D97-AF65-F5344CB8AC3E}">
        <p14:creationId xmlns:p14="http://schemas.microsoft.com/office/powerpoint/2010/main" val="44106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5</a:t>
            </a:fld>
            <a:endParaRPr lang="tr-TR"/>
          </a:p>
        </p:txBody>
      </p:sp>
    </p:spTree>
    <p:extLst>
      <p:ext uri="{BB962C8B-B14F-4D97-AF65-F5344CB8AC3E}">
        <p14:creationId xmlns:p14="http://schemas.microsoft.com/office/powerpoint/2010/main" val="340309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sz="1400"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6</a:t>
            </a:fld>
            <a:endParaRPr lang="tr-TR"/>
          </a:p>
        </p:txBody>
      </p:sp>
    </p:spTree>
    <p:extLst>
      <p:ext uri="{BB962C8B-B14F-4D97-AF65-F5344CB8AC3E}">
        <p14:creationId xmlns:p14="http://schemas.microsoft.com/office/powerpoint/2010/main" val="212101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7</a:t>
            </a:fld>
            <a:endParaRPr lang="tr-TR"/>
          </a:p>
        </p:txBody>
      </p:sp>
    </p:spTree>
    <p:extLst>
      <p:ext uri="{BB962C8B-B14F-4D97-AF65-F5344CB8AC3E}">
        <p14:creationId xmlns:p14="http://schemas.microsoft.com/office/powerpoint/2010/main" val="2088183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8</a:t>
            </a:fld>
            <a:endParaRPr lang="tr-TR"/>
          </a:p>
        </p:txBody>
      </p:sp>
    </p:spTree>
    <p:extLst>
      <p:ext uri="{BB962C8B-B14F-4D97-AF65-F5344CB8AC3E}">
        <p14:creationId xmlns:p14="http://schemas.microsoft.com/office/powerpoint/2010/main" val="345982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9</a:t>
            </a:fld>
            <a:endParaRPr lang="tr-TR"/>
          </a:p>
        </p:txBody>
      </p:sp>
    </p:spTree>
    <p:extLst>
      <p:ext uri="{BB962C8B-B14F-4D97-AF65-F5344CB8AC3E}">
        <p14:creationId xmlns:p14="http://schemas.microsoft.com/office/powerpoint/2010/main" val="132866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6E9478C-FCE7-44D9-B81A-AE65A2CB6034}" type="datetimeFigureOut">
              <a:rPr lang="tr-TR" smtClean="0"/>
              <a:t>15.04.2021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12462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15.04.2021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87143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15.04.2021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410905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15.04.2021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08812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6E9478C-FCE7-44D9-B81A-AE65A2CB6034}" type="datetimeFigureOut">
              <a:rPr lang="tr-TR" smtClean="0"/>
              <a:t>15.04.2021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07691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6E9478C-FCE7-44D9-B81A-AE65A2CB6034}" type="datetimeFigureOut">
              <a:rPr lang="tr-TR" smtClean="0"/>
              <a:t>15.04.2021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33938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6E9478C-FCE7-44D9-B81A-AE65A2CB6034}" type="datetimeFigureOut">
              <a:rPr lang="tr-TR" smtClean="0"/>
              <a:t>15.04.2021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66215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6E9478C-FCE7-44D9-B81A-AE65A2CB6034}" type="datetimeFigureOut">
              <a:rPr lang="tr-TR" smtClean="0"/>
              <a:t>15.04.2021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80161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E9478C-FCE7-44D9-B81A-AE65A2CB6034}" type="datetimeFigureOut">
              <a:rPr lang="tr-TR" smtClean="0"/>
              <a:t>15.04.2021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00484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6E9478C-FCE7-44D9-B81A-AE65A2CB6034}" type="datetimeFigureOut">
              <a:rPr lang="tr-TR" smtClean="0"/>
              <a:t>15.04.2021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49749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6E9478C-FCE7-44D9-B81A-AE65A2CB6034}" type="datetimeFigureOut">
              <a:rPr lang="tr-TR" smtClean="0"/>
              <a:t>15.04.2021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90051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9478C-FCE7-44D9-B81A-AE65A2CB6034}" type="datetimeFigureOut">
              <a:rPr lang="tr-TR" smtClean="0"/>
              <a:t>15.04.2021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1027E-47A2-438B-A669-E47240F561CD}" type="slidenum">
              <a:rPr lang="tr-TR" smtClean="0"/>
              <a:t>‹#›</a:t>
            </a:fld>
            <a:endParaRPr lang="tr-TR"/>
          </a:p>
        </p:txBody>
      </p:sp>
    </p:spTree>
    <p:extLst>
      <p:ext uri="{BB962C8B-B14F-4D97-AF65-F5344CB8AC3E}">
        <p14:creationId xmlns:p14="http://schemas.microsoft.com/office/powerpoint/2010/main" val="684482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eem.aku.edu.tr/yaz-staj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hyperlink" Target="http://otomotiv.aku.edu.tr/yaz-staj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eem.aku.edu.tr/yaz-staj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eem.aku.edu.tr/yaz-staj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eem.aku.edu.tr/yaz-staj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2147890"/>
            <a:ext cx="12192000" cy="1621675"/>
          </a:xfrm>
          <a:noFill/>
        </p:spPr>
        <p:txBody>
          <a:bodyPr>
            <a:normAutofit fontScale="90000"/>
          </a:bodyPr>
          <a:lstStyle/>
          <a:p>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YAZ STAJI VE İŞYERİ EĞİTİMİ</a:t>
            </a:r>
            <a:br>
              <a:rPr lang="tr-TR" sz="40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 BİLGİLENDİRME SUNUMU</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sp>
        <p:nvSpPr>
          <p:cNvPr id="10" name="Unvan 1">
            <a:extLst>
              <a:ext uri="{FF2B5EF4-FFF2-40B4-BE49-F238E27FC236}">
                <a16:creationId xmlns:a16="http://schemas.microsoft.com/office/drawing/2014/main" id="{CAB794CB-5788-4CA6-A8EB-46FA48771FF6}"/>
              </a:ext>
            </a:extLst>
          </p:cNvPr>
          <p:cNvSpPr txBox="1">
            <a:spLocks/>
          </p:cNvSpPr>
          <p:nvPr/>
        </p:nvSpPr>
        <p:spPr>
          <a:xfrm>
            <a:off x="-7581" y="4170775"/>
            <a:ext cx="12192000" cy="2687225"/>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4800" baseline="300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
        <p:nvSpPr>
          <p:cNvPr id="3" name="Metin kutusu 2"/>
          <p:cNvSpPr txBox="1"/>
          <p:nvPr/>
        </p:nvSpPr>
        <p:spPr>
          <a:xfrm>
            <a:off x="10222992" y="6396335"/>
            <a:ext cx="1961427" cy="461665"/>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Ocak 2021</a:t>
            </a:r>
          </a:p>
        </p:txBody>
      </p:sp>
    </p:spTree>
    <p:extLst>
      <p:ext uri="{BB962C8B-B14F-4D97-AF65-F5344CB8AC3E}">
        <p14:creationId xmlns:p14="http://schemas.microsoft.com/office/powerpoint/2010/main" val="15389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Uygun Staj Yeri Bulma</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83742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Öğrenciler yaz stajı için firmayı/işyerini kendileri bulmak zorundadırlar. Bölüm hocalarınıza yönlendirmeleri için danışabilirsiniz. Ancak bölüm hocalarınızın size staj yeri bulma zorunluluğu yoktur.</a:t>
            </a: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yapılacak işyerinde</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en az 1 adet </a:t>
            </a:r>
            <a:r>
              <a:rPr lang="tr-TR" b="1" dirty="0">
                <a:latin typeface="Times New Roman" panose="02020603050405020304" pitchFamily="18" charset="0"/>
                <a:cs typeface="Times New Roman" panose="02020603050405020304" pitchFamily="18" charset="0"/>
              </a:rPr>
              <a:t>Elektrik-Elektronik/Elektrik/Elektronik Haberleşme</a:t>
            </a:r>
            <a:r>
              <a:rPr lang="tr-TR" dirty="0">
                <a:latin typeface="Times New Roman" panose="02020603050405020304" pitchFamily="18" charset="0"/>
                <a:cs typeface="Times New Roman" panose="02020603050405020304" pitchFamily="18" charset="0"/>
              </a:rPr>
              <a:t> mühendisi olma zorunluluğu vardır. Bu şartı sağlamayan öğrenciler stajı tamamlamış olsalar dahi stajları kabul edilmeyecektir.</a:t>
            </a:r>
          </a:p>
        </p:txBody>
      </p:sp>
    </p:spTree>
    <p:extLst>
      <p:ext uri="{BB962C8B-B14F-4D97-AF65-F5344CB8AC3E}">
        <p14:creationId xmlns:p14="http://schemas.microsoft.com/office/powerpoint/2010/main" val="2073468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Yeri Bulunduktan Sonra</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84456" y="1533899"/>
            <a:ext cx="9010036" cy="2336024"/>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yeri belirlendikten sonra internet sayfasından </a:t>
            </a:r>
            <a:r>
              <a:rPr lang="tr-TR" b="1" dirty="0">
                <a:latin typeface="Times New Roman" panose="02020603050405020304" pitchFamily="18" charset="0"/>
                <a:cs typeface="Times New Roman" panose="02020603050405020304" pitchFamily="18" charset="0"/>
              </a:rPr>
              <a:t>«Yaz stajı başvuru formu» </a:t>
            </a:r>
            <a:r>
              <a:rPr lang="tr-TR" dirty="0">
                <a:latin typeface="Times New Roman" panose="02020603050405020304" pitchFamily="18" charset="0"/>
                <a:cs typeface="Times New Roman" panose="02020603050405020304" pitchFamily="18" charset="0"/>
              </a:rPr>
              <a:t>doldurulur.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formunda </a:t>
            </a:r>
            <a:r>
              <a:rPr lang="tr-TR" b="1" dirty="0">
                <a:latin typeface="Times New Roman" panose="02020603050405020304" pitchFamily="18" charset="0"/>
                <a:cs typeface="Times New Roman" panose="02020603050405020304" pitchFamily="18" charset="0"/>
              </a:rPr>
              <a:t>«Yaz Dönemi» </a:t>
            </a:r>
            <a:r>
              <a:rPr lang="tr-TR" dirty="0">
                <a:latin typeface="Times New Roman" panose="02020603050405020304" pitchFamily="18" charset="0"/>
                <a:cs typeface="Times New Roman" panose="02020603050405020304" pitchFamily="18" charset="0"/>
              </a:rPr>
              <a:t>Seçilmelidir. </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PDF çıktısı al butonu ile formun </a:t>
            </a:r>
            <a:r>
              <a:rPr lang="tr-TR" b="1" u="sng" dirty="0">
                <a:latin typeface="Times New Roman" panose="02020603050405020304" pitchFamily="18" charset="0"/>
                <a:cs typeface="Times New Roman" panose="02020603050405020304" pitchFamily="18" charset="0"/>
              </a:rPr>
              <a:t>3 adet </a:t>
            </a:r>
            <a:r>
              <a:rPr lang="tr-TR" dirty="0">
                <a:latin typeface="Times New Roman" panose="02020603050405020304" pitchFamily="18" charset="0"/>
                <a:cs typeface="Times New Roman" panose="02020603050405020304" pitchFamily="18" charset="0"/>
              </a:rPr>
              <a:t> çıktısı alınmalıdır.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Başvuru formu Bilgisayar ortamında doldurulacak olup el ile doldurulan formlar kabul edilmeyecektir.</a:t>
            </a: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89ADC930-42E0-447F-931E-8A22AD00F7FA}"/>
              </a:ext>
            </a:extLst>
          </p:cNvPr>
          <p:cNvSpPr txBox="1"/>
          <p:nvPr/>
        </p:nvSpPr>
        <p:spPr>
          <a:xfrm>
            <a:off x="210164" y="5974525"/>
            <a:ext cx="4973167" cy="341632"/>
          </a:xfrm>
          <a:prstGeom prst="rect">
            <a:avLst/>
          </a:prstGeom>
          <a:noFill/>
        </p:spPr>
        <p:txBody>
          <a:bodyPr wrap="square" rtlCol="0">
            <a:spAutoFit/>
          </a:bodyPr>
          <a:lstStyle/>
          <a:p>
            <a:pPr algn="just">
              <a:lnSpc>
                <a:spcPct val="90000"/>
              </a:lnSpc>
            </a:pPr>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64" y="4486981"/>
            <a:ext cx="4314985" cy="1278814"/>
          </a:xfrm>
          <a:prstGeom prst="rect">
            <a:avLst/>
          </a:prstGeom>
        </p:spPr>
      </p:pic>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9882" y="3612630"/>
            <a:ext cx="6972308" cy="3245370"/>
          </a:xfrm>
          <a:prstGeom prst="rect">
            <a:avLst/>
          </a:prstGeom>
        </p:spPr>
      </p:pic>
    </p:spTree>
    <p:extLst>
      <p:ext uri="{BB962C8B-B14F-4D97-AF65-F5344CB8AC3E}">
        <p14:creationId xmlns:p14="http://schemas.microsoft.com/office/powerpoint/2010/main" val="398871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Çıktısı alınan başvuru formuyla yapılacaklar</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4579715"/>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formları öncelikle </a:t>
            </a:r>
            <a:r>
              <a:rPr lang="tr-TR" b="1" dirty="0">
                <a:latin typeface="Times New Roman" panose="02020603050405020304" pitchFamily="18" charset="0"/>
                <a:cs typeface="Times New Roman" panose="02020603050405020304" pitchFamily="18" charset="0"/>
              </a:rPr>
              <a:t>iş yerlerine </a:t>
            </a:r>
            <a:r>
              <a:rPr lang="tr-TR" dirty="0">
                <a:latin typeface="Times New Roman" panose="02020603050405020304" pitchFamily="18" charset="0"/>
                <a:cs typeface="Times New Roman" panose="02020603050405020304" pitchFamily="18" charset="0"/>
              </a:rPr>
              <a:t>onaylatılmalıdır.</a:t>
            </a: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Ardından yaz stajı başvuru formları </a:t>
            </a:r>
            <a:r>
              <a:rPr lang="tr-TR" b="1" dirty="0">
                <a:latin typeface="Times New Roman" panose="02020603050405020304" pitchFamily="18" charset="0"/>
                <a:cs typeface="Times New Roman" panose="02020603050405020304" pitchFamily="18" charset="0"/>
              </a:rPr>
              <a:t>Atakan Öztürk’e </a:t>
            </a:r>
            <a:r>
              <a:rPr lang="tr-TR" dirty="0">
                <a:latin typeface="Times New Roman" panose="02020603050405020304" pitchFamily="18" charset="0"/>
                <a:cs typeface="Times New Roman" panose="02020603050405020304" pitchFamily="18" charset="0"/>
              </a:rPr>
              <a:t>onaylatılacaktır.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Onaylatıldıktan sonra </a:t>
            </a:r>
            <a:r>
              <a:rPr lang="tr-TR" b="1" dirty="0">
                <a:latin typeface="Times New Roman" panose="02020603050405020304" pitchFamily="18" charset="0"/>
                <a:cs typeface="Times New Roman" panose="02020603050405020304" pitchFamily="18" charset="0"/>
              </a:rPr>
              <a:t>Fakülte Sekreteri Yücel </a:t>
            </a:r>
            <a:r>
              <a:rPr lang="tr-TR" b="1" dirty="0" err="1">
                <a:latin typeface="Times New Roman" panose="02020603050405020304" pitchFamily="18" charset="0"/>
                <a:cs typeface="Times New Roman" panose="02020603050405020304" pitchFamily="18" charset="0"/>
              </a:rPr>
              <a:t>Güllü’ye</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onaylatılacaktır.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En son olarak </a:t>
            </a:r>
            <a:r>
              <a:rPr lang="tr-TR" b="1" dirty="0">
                <a:latin typeface="Times New Roman" panose="02020603050405020304" pitchFamily="18" charset="0"/>
                <a:cs typeface="Times New Roman" panose="02020603050405020304" pitchFamily="18" charset="0"/>
              </a:rPr>
              <a:t>tahakkuk biriminde Mutlu Boztaş’a</a:t>
            </a:r>
            <a:r>
              <a:rPr lang="tr-TR" dirty="0">
                <a:latin typeface="Times New Roman" panose="02020603050405020304" pitchFamily="18" charset="0"/>
                <a:cs typeface="Times New Roman" panose="02020603050405020304" pitchFamily="18" charset="0"/>
              </a:rPr>
              <a:t> onaylatılarak sigorta girişi yapılacaktır (Fakülte sekreterliğinin karşısındaki oda).</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başvuru formu doldurulduktan sonra 1 nüshası </a:t>
            </a:r>
            <a:r>
              <a:rPr lang="tr-TR" b="1" dirty="0">
                <a:latin typeface="Times New Roman" panose="02020603050405020304" pitchFamily="18" charset="0"/>
                <a:cs typeface="Times New Roman" panose="02020603050405020304" pitchFamily="18" charset="0"/>
              </a:rPr>
              <a:t>Mutlu Boztaş’a</a:t>
            </a:r>
            <a:r>
              <a:rPr lang="tr-TR" dirty="0">
                <a:latin typeface="Times New Roman" panose="02020603050405020304" pitchFamily="18" charset="0"/>
                <a:cs typeface="Times New Roman" panose="02020603050405020304" pitchFamily="18" charset="0"/>
              </a:rPr>
              <a:t>, 1 nüshası </a:t>
            </a:r>
            <a:r>
              <a:rPr lang="tr-TR" b="1" dirty="0">
                <a:latin typeface="Times New Roman" panose="02020603050405020304" pitchFamily="18" charset="0"/>
                <a:cs typeface="Times New Roman" panose="02020603050405020304" pitchFamily="18" charset="0"/>
              </a:rPr>
              <a:t>Atakan Öztürk’e </a:t>
            </a:r>
            <a:r>
              <a:rPr lang="tr-TR" dirty="0">
                <a:latin typeface="Times New Roman" panose="02020603050405020304" pitchFamily="18" charset="0"/>
                <a:cs typeface="Times New Roman" panose="02020603050405020304" pitchFamily="18" charset="0"/>
              </a:rPr>
              <a:t>teslim edilecektir. Atakan Öztürk’e teslim ederken aynı zamanda </a:t>
            </a:r>
            <a:r>
              <a:rPr lang="tr-TR" b="1" dirty="0">
                <a:latin typeface="Times New Roman" panose="02020603050405020304" pitchFamily="18" charset="0"/>
                <a:cs typeface="Times New Roman" panose="02020603050405020304" pitchFamily="18" charset="0"/>
              </a:rPr>
              <a:t>İSG sertifikasının fotokopisini</a:t>
            </a:r>
            <a:r>
              <a:rPr lang="tr-TR" dirty="0">
                <a:latin typeface="Times New Roman" panose="02020603050405020304" pitchFamily="18" charset="0"/>
                <a:cs typeface="Times New Roman" panose="02020603050405020304" pitchFamily="18" charset="0"/>
              </a:rPr>
              <a:t> de teslim etmeniz gerekmektedir.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Onaylama işlemlerinden sonra;</a:t>
            </a: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formu (1 nüsha)</a:t>
            </a: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S.G.K. kayıt belgesi alınıp </a:t>
            </a:r>
            <a:r>
              <a:rPr lang="tr-TR" b="1" dirty="0">
                <a:latin typeface="Times New Roman" panose="02020603050405020304" pitchFamily="18" charset="0"/>
                <a:cs typeface="Times New Roman" panose="02020603050405020304" pitchFamily="18" charset="0"/>
              </a:rPr>
              <a:t>işyerine</a:t>
            </a:r>
            <a:r>
              <a:rPr lang="tr-TR" dirty="0">
                <a:latin typeface="Times New Roman" panose="02020603050405020304" pitchFamily="18" charset="0"/>
                <a:cs typeface="Times New Roman" panose="02020603050405020304" pitchFamily="18" charset="0"/>
              </a:rPr>
              <a:t> yaz stajı başlangıcında teslim edilecektir.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98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İşsizlik Fonu</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318" y="1746680"/>
            <a:ext cx="8833363" cy="1990233"/>
          </a:xfrm>
          <a:prstGeom prst="rect">
            <a:avLst/>
          </a:prstGeom>
        </p:spPr>
      </p:pic>
      <p:sp>
        <p:nvSpPr>
          <p:cNvPr id="9" name="Metin kutusu 8">
            <a:extLst>
              <a:ext uri="{FF2B5EF4-FFF2-40B4-BE49-F238E27FC236}">
                <a16:creationId xmlns:a16="http://schemas.microsoft.com/office/drawing/2014/main" id="{3F38429E-C95E-4B96-BF2C-B46119714F3B}"/>
              </a:ext>
            </a:extLst>
          </p:cNvPr>
          <p:cNvSpPr txBox="1"/>
          <p:nvPr/>
        </p:nvSpPr>
        <p:spPr>
          <a:xfrm>
            <a:off x="1215623" y="3736913"/>
            <a:ext cx="9010036" cy="3083921"/>
          </a:xfrm>
          <a:prstGeom prst="rect">
            <a:avLst/>
          </a:prstGeom>
          <a:noFill/>
        </p:spPr>
        <p:txBody>
          <a:bodyPr wrap="square" rtlCol="0">
            <a:spAutoFit/>
          </a:bodyPr>
          <a:lstStyle/>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Söz konusu ödeme, özel işletmelere aktarım şeklinde yapılacağından, Üniversitemiz öğrencilerinden zorunlu staj eğitimine tabi olup, işletmelerle imzaladığı sözleşme gereği ücret alanların Yükseköğretim Kurulu Başkanlığına bildirilebilmesi için Öğrenciye ücret ödendiğine dair banka dekontunun ve bu formun eksiksiz olarak doldurulup staj bitiminde veya takip eden ayın </a:t>
            </a:r>
            <a:r>
              <a:rPr lang="tr-TR" b="1" dirty="0">
                <a:latin typeface="Times New Roman" panose="02020603050405020304" pitchFamily="18" charset="0"/>
                <a:cs typeface="Times New Roman" panose="02020603050405020304" pitchFamily="18" charset="0"/>
              </a:rPr>
              <a:t>10’una</a:t>
            </a:r>
            <a:r>
              <a:rPr lang="tr-TR" dirty="0">
                <a:latin typeface="Times New Roman" panose="02020603050405020304" pitchFamily="18" charset="0"/>
                <a:cs typeface="Times New Roman" panose="02020603050405020304" pitchFamily="18" charset="0"/>
              </a:rPr>
              <a:t>  kadar  Dekanlığımız Staj Birimine ulaştırılması gerekmektedir.  Dekont göndermeyen  işyerlerine ödeme yapılmayacaktır. </a:t>
            </a:r>
          </a:p>
          <a:p>
            <a:pPr marL="742950" lvl="1"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NOT: İşsizlik fonu katkısı için dekont ve form </a:t>
            </a:r>
            <a:r>
              <a:rPr lang="tr-TR" b="1" dirty="0">
                <a:latin typeface="Times New Roman" panose="02020603050405020304" pitchFamily="18" charset="0"/>
                <a:cs typeface="Times New Roman" panose="02020603050405020304" pitchFamily="18" charset="0"/>
              </a:rPr>
              <a:t>Mutlu </a:t>
            </a:r>
            <a:r>
              <a:rPr lang="tr-TR" b="1" dirty="0" err="1">
                <a:latin typeface="Times New Roman" panose="02020603050405020304" pitchFamily="18" charset="0"/>
                <a:cs typeface="Times New Roman" panose="02020603050405020304" pitchFamily="18" charset="0"/>
              </a:rPr>
              <a:t>BOZTAŞ’a</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staj bitiminde, internet sayfamızdan belli edilen tarihte elden teslim edilecektir.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32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yerinde kaza olması durumunda</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72264" y="3228592"/>
            <a:ext cx="9010036" cy="1366528"/>
          </a:xfrm>
          <a:prstGeom prst="rect">
            <a:avLst/>
          </a:prstGeom>
          <a:noFill/>
        </p:spPr>
        <p:txBody>
          <a:bodyPr wrap="square" rtlCol="0">
            <a:spAutoFit/>
          </a:bodyPr>
          <a:lstStyle/>
          <a:p>
            <a:pPr algn="ctr">
              <a:lnSpc>
                <a:spcPct val="90000"/>
              </a:lnSpc>
            </a:pPr>
            <a:r>
              <a:rPr lang="tr-TR" sz="2800" b="1" dirty="0">
                <a:latin typeface="Times New Roman" panose="02020603050405020304" pitchFamily="18" charset="0"/>
                <a:cs typeface="Times New Roman" panose="02020603050405020304" pitchFamily="18" charset="0"/>
              </a:rPr>
              <a:t>Öğrenci başına bir kaza gelmesi durumunda staj ve işyeri eğitimi komisyonu </a:t>
            </a:r>
            <a:r>
              <a:rPr lang="tr-TR" sz="2800" b="1" u="sng" dirty="0">
                <a:latin typeface="Times New Roman" panose="02020603050405020304" pitchFamily="18" charset="0"/>
                <a:cs typeface="Times New Roman" panose="02020603050405020304" pitchFamily="18" charset="0"/>
              </a:rPr>
              <a:t>3 gün içinde </a:t>
            </a:r>
            <a:r>
              <a:rPr lang="tr-TR" sz="2800" b="1" dirty="0">
                <a:latin typeface="Times New Roman" panose="02020603050405020304" pitchFamily="18" charset="0"/>
                <a:cs typeface="Times New Roman" panose="02020603050405020304" pitchFamily="18" charset="0"/>
              </a:rPr>
              <a:t>bilgilendirilmelidir.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684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2147890"/>
            <a:ext cx="12192000" cy="1621675"/>
          </a:xfrm>
          <a:noFill/>
        </p:spPr>
        <p:txBody>
          <a:bodyPr>
            <a:normAutofit fontScale="90000"/>
          </a:bodyPr>
          <a:lstStyle/>
          <a:p>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STAJ DEFTERİ</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961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 staja başlamadan onaylanacak</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83742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 Rektörlük karşısındaki Caminin külliyesinde bulunan üniversitemizin kitap satış bürosundan alınabilir.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 alındıktan sonra; </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1648343" y="4082578"/>
            <a:ext cx="4952578" cy="2686448"/>
          </a:xfrm>
          <a:prstGeom prst="rect">
            <a:avLst/>
          </a:prstGeom>
          <a:noFill/>
          <a:ln>
            <a:noFill/>
          </a:ln>
        </p:spPr>
      </p:pic>
      <p:sp>
        <p:nvSpPr>
          <p:cNvPr id="7" name="Sağ Ok 6"/>
          <p:cNvSpPr/>
          <p:nvPr/>
        </p:nvSpPr>
        <p:spPr>
          <a:xfrm flipH="1">
            <a:off x="6505576" y="5818560"/>
            <a:ext cx="685800" cy="4012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3F38429E-C95E-4B96-BF2C-B46119714F3B}"/>
              </a:ext>
            </a:extLst>
          </p:cNvPr>
          <p:cNvSpPr txBox="1"/>
          <p:nvPr/>
        </p:nvSpPr>
        <p:spPr>
          <a:xfrm>
            <a:off x="6848476" y="5425802"/>
            <a:ext cx="5343524" cy="1588127"/>
          </a:xfrm>
          <a:prstGeom prst="rect">
            <a:avLst/>
          </a:prstGeom>
          <a:noFill/>
        </p:spPr>
        <p:txBody>
          <a:bodyPr wrap="square" rtlCol="0">
            <a:spAutoFit/>
          </a:bodyPr>
          <a:lstStyle/>
          <a:p>
            <a:pPr lvl="1" algn="just">
              <a:lnSpc>
                <a:spcPct val="90000"/>
              </a:lnSpc>
            </a:pPr>
            <a:endParaRPr lang="tr-TR" dirty="0">
              <a:solidFill>
                <a:srgbClr val="FF0000"/>
              </a:solidFill>
              <a:latin typeface="Times New Roman" panose="02020603050405020304" pitchFamily="18" charset="0"/>
              <a:cs typeface="Times New Roman" panose="02020603050405020304" pitchFamily="18" charset="0"/>
            </a:endParaRPr>
          </a:p>
          <a:p>
            <a:pPr lvl="1" algn="just">
              <a:lnSpc>
                <a:spcPct val="90000"/>
              </a:lnSpc>
            </a:pPr>
            <a:r>
              <a:rPr lang="tr-TR" dirty="0">
                <a:solidFill>
                  <a:srgbClr val="FF0000"/>
                </a:solidFill>
                <a:latin typeface="Times New Roman" panose="02020603050405020304" pitchFamily="18" charset="0"/>
                <a:cs typeface="Times New Roman" panose="02020603050405020304" pitchFamily="18" charset="0"/>
              </a:rPr>
              <a:t>Defterin birinci sayfasındaki “öğrenci tarafından doldurulacaktır” başlığının altındaki kısım eksiksiz doldurulup komisyon tarafından onaylanacaktır. </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id="{3F38429E-C95E-4B96-BF2C-B46119714F3B}"/>
              </a:ext>
            </a:extLst>
          </p:cNvPr>
          <p:cNvSpPr txBox="1"/>
          <p:nvPr/>
        </p:nvSpPr>
        <p:spPr>
          <a:xfrm>
            <a:off x="6848476" y="4156568"/>
            <a:ext cx="5343524" cy="1338828"/>
          </a:xfrm>
          <a:prstGeom prst="rect">
            <a:avLst/>
          </a:prstGeom>
          <a:noFill/>
        </p:spPr>
        <p:txBody>
          <a:bodyPr wrap="square" rtlCol="0">
            <a:spAutoFit/>
          </a:bodyPr>
          <a:lstStyle/>
          <a:p>
            <a:pPr lvl="1" algn="just">
              <a:lnSpc>
                <a:spcPct val="90000"/>
              </a:lnSpc>
            </a:pPr>
            <a:endParaRPr lang="tr-TR" dirty="0">
              <a:latin typeface="Times New Roman" panose="02020603050405020304" pitchFamily="18" charset="0"/>
              <a:cs typeface="Times New Roman" panose="02020603050405020304" pitchFamily="18" charset="0"/>
            </a:endParaRPr>
          </a:p>
          <a:p>
            <a:pPr lvl="1" algn="just">
              <a:lnSpc>
                <a:spcPct val="90000"/>
              </a:lnSpc>
            </a:pPr>
            <a:endParaRPr lang="tr-TR" dirty="0">
              <a:solidFill>
                <a:schemeClr val="accent6">
                  <a:lumMod val="50000"/>
                </a:schemeClr>
              </a:solidFill>
              <a:latin typeface="Times New Roman" panose="02020603050405020304" pitchFamily="18" charset="0"/>
              <a:cs typeface="Times New Roman" panose="02020603050405020304" pitchFamily="18" charset="0"/>
            </a:endParaRPr>
          </a:p>
          <a:p>
            <a:pPr lvl="1" algn="just">
              <a:lnSpc>
                <a:spcPct val="90000"/>
              </a:lnSpc>
            </a:pPr>
            <a:r>
              <a:rPr lang="tr-TR" dirty="0">
                <a:solidFill>
                  <a:schemeClr val="accent6">
                    <a:lumMod val="50000"/>
                  </a:schemeClr>
                </a:solidFill>
                <a:latin typeface="Times New Roman" panose="02020603050405020304" pitchFamily="18" charset="0"/>
                <a:cs typeface="Times New Roman" panose="02020603050405020304" pitchFamily="18" charset="0"/>
              </a:rPr>
              <a:t>Fotoğrafı eksik olan defterler onaylanmayacaktır. </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0" name="Sağ Ok 9"/>
          <p:cNvSpPr/>
          <p:nvPr/>
        </p:nvSpPr>
        <p:spPr>
          <a:xfrm flipH="1">
            <a:off x="6505576" y="4623191"/>
            <a:ext cx="685800" cy="40125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a:off x="3657600" y="376825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1162052" y="2900975"/>
            <a:ext cx="5343524" cy="1089529"/>
          </a:xfrm>
          <a:prstGeom prst="rect">
            <a:avLst/>
          </a:prstGeom>
          <a:noFill/>
        </p:spPr>
        <p:txBody>
          <a:bodyPr wrap="square" rtlCol="0">
            <a:spAutoFit/>
          </a:bodyPr>
          <a:lstStyle/>
          <a:p>
            <a:pPr lvl="1" algn="just">
              <a:lnSpc>
                <a:spcPct val="90000"/>
              </a:lnSpc>
            </a:pPr>
            <a:r>
              <a:rPr lang="tr-TR" b="1" dirty="0">
                <a:solidFill>
                  <a:srgbClr val="002060"/>
                </a:solidFill>
              </a:rPr>
              <a:t>“Öğrenci tarafından doldurulacaktır” </a:t>
            </a:r>
            <a:r>
              <a:rPr lang="tr-TR" dirty="0">
                <a:solidFill>
                  <a:srgbClr val="002060"/>
                </a:solidFill>
              </a:rPr>
              <a:t>kısmında herhangi bir eksik tespit edildiğinde, öğrencinin yapmış olduğu staj gününden  </a:t>
            </a:r>
            <a:r>
              <a:rPr lang="tr-TR" b="1" dirty="0">
                <a:solidFill>
                  <a:srgbClr val="002060"/>
                </a:solidFill>
              </a:rPr>
              <a:t>3 gün</a:t>
            </a:r>
            <a:r>
              <a:rPr lang="tr-TR" dirty="0">
                <a:solidFill>
                  <a:srgbClr val="002060"/>
                </a:solidFill>
              </a:rPr>
              <a:t>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352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Gün Sayısı</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143614" y="1841930"/>
            <a:ext cx="9010036" cy="1338828"/>
          </a:xfrm>
          <a:prstGeom prst="rect">
            <a:avLst/>
          </a:prstGeom>
          <a:noFill/>
        </p:spPr>
        <p:txBody>
          <a:bodyPr wrap="square" rtlCol="0">
            <a:spAutoFit/>
          </a:bodyPr>
          <a:lstStyle/>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Cumartesi günleri; “cumartesi çalışma belgesi” doldurulmak suretiyle staj yapılabilir. </a:t>
            </a:r>
          </a:p>
          <a:p>
            <a:pPr marL="742950" lvl="1"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Pazar günleri de resmi tatil günleri gibi değerlendirilmektedir.</a:t>
            </a: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p:txBody>
      </p:sp>
      <p:sp>
        <p:nvSpPr>
          <p:cNvPr id="16" name="Metin kutusu 15">
            <a:extLst>
              <a:ext uri="{FF2B5EF4-FFF2-40B4-BE49-F238E27FC236}">
                <a16:creationId xmlns:a16="http://schemas.microsoft.com/office/drawing/2014/main" id="{89ADC930-42E0-447F-931E-8A22AD00F7FA}"/>
              </a:ext>
            </a:extLst>
          </p:cNvPr>
          <p:cNvSpPr txBox="1"/>
          <p:nvPr/>
        </p:nvSpPr>
        <p:spPr>
          <a:xfrm>
            <a:off x="1628246" y="6011093"/>
            <a:ext cx="4973167" cy="618631"/>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8246" y="4273204"/>
            <a:ext cx="6153150" cy="1428750"/>
          </a:xfrm>
          <a:prstGeom prst="rect">
            <a:avLst/>
          </a:prstGeom>
        </p:spPr>
      </p:pic>
    </p:spTree>
    <p:extLst>
      <p:ext uri="{BB962C8B-B14F-4D97-AF65-F5344CB8AC3E}">
        <p14:creationId xmlns:p14="http://schemas.microsoft.com/office/powerpoint/2010/main" val="3329484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İşveren tarafından doldurulacak bölüm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588127"/>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1.sayfasındaki  </a:t>
            </a:r>
            <a:r>
              <a:rPr lang="tr-TR" b="1" dirty="0">
                <a:latin typeface="Times New Roman" panose="02020603050405020304" pitchFamily="18" charset="0"/>
                <a:cs typeface="Times New Roman" panose="02020603050405020304" pitchFamily="18" charset="0"/>
              </a:rPr>
              <a:t>“işveren tarafından doldurulacak” </a:t>
            </a:r>
            <a:r>
              <a:rPr lang="tr-TR" dirty="0">
                <a:latin typeface="Times New Roman" panose="02020603050405020304" pitchFamily="18" charset="0"/>
                <a:cs typeface="Times New Roman" panose="02020603050405020304" pitchFamily="18" charset="0"/>
              </a:rPr>
              <a:t>başlığının altındaki kısım, İşyeri veya Firma tarafından eksiksiz doldurulacaktır. Bu kısmın doldurulması öğrencinin sorumluluğundadır. </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6610838" y="4082578"/>
            <a:ext cx="5343524" cy="1089529"/>
          </a:xfrm>
          <a:prstGeom prst="rect">
            <a:avLst/>
          </a:prstGeom>
          <a:noFill/>
        </p:spPr>
        <p:txBody>
          <a:bodyPr wrap="square" rtlCol="0">
            <a:spAutoFit/>
          </a:bodyPr>
          <a:lstStyle/>
          <a:p>
            <a:pPr lvl="1" algn="just">
              <a:lnSpc>
                <a:spcPct val="90000"/>
              </a:lnSpc>
            </a:pPr>
            <a:r>
              <a:rPr lang="tr-TR" b="1" dirty="0">
                <a:solidFill>
                  <a:srgbClr val="002060"/>
                </a:solidFill>
              </a:rPr>
              <a:t>“İşveren tarafından doldurulacaktır” </a:t>
            </a:r>
            <a:r>
              <a:rPr lang="tr-TR" dirty="0">
                <a:solidFill>
                  <a:srgbClr val="002060"/>
                </a:solidFill>
              </a:rPr>
              <a:t>kısmında herhangi bir eksik tespit edildiğinde, öğrencinin yapmış olduğu staj gününden  </a:t>
            </a:r>
            <a:r>
              <a:rPr lang="tr-TR" b="1" dirty="0">
                <a:solidFill>
                  <a:srgbClr val="002060"/>
                </a:solidFill>
              </a:rPr>
              <a:t>3 gün</a:t>
            </a:r>
            <a:r>
              <a:rPr lang="tr-TR" dirty="0">
                <a:solidFill>
                  <a:srgbClr val="002060"/>
                </a:solidFill>
              </a:rPr>
              <a:t>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666952" y="3524287"/>
            <a:ext cx="5505248" cy="3151329"/>
          </a:xfrm>
          <a:prstGeom prst="rect">
            <a:avLst/>
          </a:prstGeom>
          <a:noFill/>
          <a:ln>
            <a:noFill/>
          </a:ln>
        </p:spPr>
      </p:pic>
      <p:sp>
        <p:nvSpPr>
          <p:cNvPr id="12" name="Aşağı Ok 11"/>
          <p:cNvSpPr/>
          <p:nvPr/>
        </p:nvSpPr>
        <p:spPr>
          <a:xfrm rot="5400000">
            <a:off x="6363188" y="401590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26411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Pratik çalışmaların günlere dağılım çizelgesi</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588127"/>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devam eden sayfalarında bulunan </a:t>
            </a:r>
            <a:r>
              <a:rPr lang="tr-TR" b="1" dirty="0">
                <a:latin typeface="Times New Roman" panose="02020603050405020304" pitchFamily="18" charset="0"/>
                <a:cs typeface="Times New Roman" panose="02020603050405020304" pitchFamily="18" charset="0"/>
              </a:rPr>
              <a:t>“pratik çalışmaların günlere dağılım çizelgesi” </a:t>
            </a:r>
            <a:r>
              <a:rPr lang="tr-TR" dirty="0">
                <a:latin typeface="Times New Roman" panose="02020603050405020304" pitchFamily="18" charset="0"/>
                <a:cs typeface="Times New Roman" panose="02020603050405020304" pitchFamily="18" charset="0"/>
              </a:rPr>
              <a:t>kısmı dikkatlice doldurulacak, hem öğrencinin hem de amirin imzası kısımları eksiksiz olacaktır.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6610838" y="4082578"/>
            <a:ext cx="5343524" cy="1338828"/>
          </a:xfrm>
          <a:prstGeom prst="rect">
            <a:avLst/>
          </a:prstGeom>
          <a:noFill/>
        </p:spPr>
        <p:txBody>
          <a:bodyPr wrap="square" rtlCol="0">
            <a:spAutoFit/>
          </a:bodyPr>
          <a:lstStyle/>
          <a:p>
            <a:pPr lvl="1" algn="just">
              <a:lnSpc>
                <a:spcPct val="90000"/>
              </a:lnSpc>
            </a:pPr>
            <a:r>
              <a:rPr lang="tr-TR" b="1" dirty="0">
                <a:solidFill>
                  <a:srgbClr val="002060"/>
                </a:solidFill>
              </a:rPr>
              <a:t>“Pratik çalışmaların günlere dağılım çizelgesi” kısmında herhangi bir eksik tespit edildiğinde, öğrencinin yapmış olduğu staj gününden  3 gün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2" name="Aşağı Ok 11"/>
          <p:cNvSpPr/>
          <p:nvPr/>
        </p:nvSpPr>
        <p:spPr>
          <a:xfrm rot="5400000">
            <a:off x="6363188" y="401590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1916857" y="2583519"/>
            <a:ext cx="4312493" cy="4248150"/>
          </a:xfrm>
          <a:prstGeom prst="rect">
            <a:avLst/>
          </a:prstGeom>
          <a:noFill/>
          <a:ln>
            <a:noFill/>
          </a:ln>
        </p:spPr>
      </p:pic>
    </p:spTree>
    <p:extLst>
      <p:ext uri="{BB962C8B-B14F-4D97-AF65-F5344CB8AC3E}">
        <p14:creationId xmlns:p14="http://schemas.microsoft.com/office/powerpoint/2010/main" val="424929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Komisyonu</a:t>
            </a:r>
          </a:p>
          <a:p>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9" name="İçerik Yer Tutucusu 2"/>
          <p:cNvSpPr txBox="1">
            <a:spLocks/>
          </p:cNvSpPr>
          <p:nvPr/>
        </p:nvSpPr>
        <p:spPr>
          <a:xfrm>
            <a:off x="1771650" y="1507241"/>
            <a:ext cx="8915400" cy="3969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0" indent="0">
              <a:buNone/>
            </a:pPr>
            <a:r>
              <a:rPr lang="tr-TR" sz="3200" dirty="0">
                <a:latin typeface="Times New Roman" panose="02020603050405020304" pitchFamily="18" charset="0"/>
                <a:cs typeface="Times New Roman" panose="02020603050405020304" pitchFamily="18" charset="0"/>
              </a:rPr>
              <a:t>Bölümümüzde yaz stajı eğitiminden;</a:t>
            </a:r>
          </a:p>
          <a:p>
            <a:r>
              <a:rPr lang="tr-TR" sz="3200" b="1" dirty="0">
                <a:latin typeface="Times New Roman" panose="02020603050405020304" pitchFamily="18" charset="0"/>
                <a:cs typeface="Times New Roman" panose="02020603050405020304" pitchFamily="18" charset="0"/>
              </a:rPr>
              <a:t>Dr. </a:t>
            </a:r>
            <a:r>
              <a:rPr lang="tr-TR" sz="3200" b="1" dirty="0" err="1">
                <a:latin typeface="Times New Roman" panose="02020603050405020304" pitchFamily="18" charset="0"/>
                <a:cs typeface="Times New Roman" panose="02020603050405020304" pitchFamily="18" charset="0"/>
              </a:rPr>
              <a:t>Öğr</a:t>
            </a:r>
            <a:r>
              <a:rPr lang="tr-TR" sz="3200" b="1" dirty="0">
                <a:latin typeface="Times New Roman" panose="02020603050405020304" pitchFamily="18" charset="0"/>
                <a:cs typeface="Times New Roman" panose="02020603050405020304" pitchFamily="18" charset="0"/>
              </a:rPr>
              <a:t>. Üyesi Tuba Nur SERTTAŞ</a:t>
            </a:r>
          </a:p>
          <a:p>
            <a:r>
              <a:rPr lang="tr-TR" sz="3200" b="1" dirty="0">
                <a:latin typeface="Times New Roman" panose="02020603050405020304" pitchFamily="18" charset="0"/>
                <a:cs typeface="Times New Roman" panose="02020603050405020304" pitchFamily="18" charset="0"/>
              </a:rPr>
              <a:t>Arş. Gör. Atakan ÖZTÜRK</a:t>
            </a:r>
          </a:p>
          <a:p>
            <a:pPr marL="0" indent="0">
              <a:buNone/>
            </a:pPr>
            <a:r>
              <a:rPr lang="tr-TR" sz="3200" dirty="0">
                <a:latin typeface="Times New Roman" panose="02020603050405020304" pitchFamily="18" charset="0"/>
                <a:cs typeface="Times New Roman" panose="02020603050405020304" pitchFamily="18" charset="0"/>
              </a:rPr>
              <a:t>sorumludur.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290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3333220"/>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devam eden sayfalarının üst kısmındaki “iş/birim adı, başlama tarihi, bitiş tarihi ve yapım/çalışma süresi” kısımları doğru ve eksiksiz bir şekilde doldurulacaktır. Bunun altında kalan “yapılan işler” kısmı ise detaylı bir şekilde özenle doldurulacaktır. Bu kısım doldurulurken, anlatımı kuvvetlendirmek için yapılan işlere ilişkin fotoğraflar da eklenebilir. “tasdik edenin Adı-soyadı imza” kısmı da, her sayfada eksiksiz doldurulacaktır. Bu sayfalarda herhangi bir ciddiyetsizlik hâli tespit edildiğinde, öğrencinin yapmış olduğu staj gününden komisyon kararı ile gün düşülecektir.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 doldurulurken; aynı iş tekrar tekrar yapılmış ise, birinci yapıldığı tarihte detaylı bir şekilde anlatılması yeterlidir.  Örneğin 5 gün aynı işi yaptıysanız defterde 3-6 sayfada anlatarak 5 günlük tarih aralığını yazınız.</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447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pic>
        <p:nvPicPr>
          <p:cNvPr id="5" name="Resim 4"/>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4154463" y="1457325"/>
            <a:ext cx="4132287" cy="5400675"/>
          </a:xfrm>
          <a:prstGeom prst="rect">
            <a:avLst/>
          </a:prstGeom>
          <a:noFill/>
          <a:ln>
            <a:noFill/>
          </a:ln>
        </p:spPr>
      </p:pic>
      <p:sp>
        <p:nvSpPr>
          <p:cNvPr id="2" name="Sağ Ok 1"/>
          <p:cNvSpPr/>
          <p:nvPr/>
        </p:nvSpPr>
        <p:spPr>
          <a:xfrm rot="2820224">
            <a:off x="2833143" y="4766872"/>
            <a:ext cx="3207895" cy="6595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 name="Dikdörtgen 2"/>
          <p:cNvSpPr/>
          <p:nvPr/>
        </p:nvSpPr>
        <p:spPr>
          <a:xfrm>
            <a:off x="205760" y="2519704"/>
            <a:ext cx="3948703" cy="1631216"/>
          </a:xfrm>
          <a:prstGeom prst="rect">
            <a:avLst/>
          </a:prstGeom>
        </p:spPr>
        <p:txBody>
          <a:bodyPr wrap="square">
            <a:spAutoFit/>
          </a:bodyPr>
          <a:lstStyle/>
          <a:p>
            <a:pPr algn="just"/>
            <a:r>
              <a:rPr lang="tr-TR" sz="2000" dirty="0">
                <a:solidFill>
                  <a:srgbClr val="FF0000"/>
                </a:solidFill>
                <a:latin typeface="Times New Roman" panose="02020603050405020304" pitchFamily="18" charset="0"/>
                <a:cs typeface="Times New Roman" panose="02020603050405020304" pitchFamily="18" charset="0"/>
              </a:rPr>
              <a:t>Defterinizde günlük yapılan işlemleri yazdıktan sonra, sizden sorumlu mühendisin defteri kontrol etmesi ve her sayfayı örnekteki gibi imzalaması gerekmektedir.</a:t>
            </a:r>
            <a:endParaRPr lang="tr-TR" sz="2000" dirty="0">
              <a:solidFill>
                <a:srgbClr val="FF0000"/>
              </a:solidFill>
            </a:endParaRPr>
          </a:p>
        </p:txBody>
      </p:sp>
    </p:spTree>
    <p:extLst>
      <p:ext uri="{BB962C8B-B14F-4D97-AF65-F5344CB8AC3E}">
        <p14:creationId xmlns:p14="http://schemas.microsoft.com/office/powerpoint/2010/main" val="3547519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başarı formu</a:t>
            </a: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83742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arka bölümünde yer alan “staj başarı formu(gizlidir)” kısmı işyeri veya firma tarafından doldurulacaktır. Şirket mührü ve yetkili imzası ile birlikte kapalı zarf içinde </a:t>
            </a:r>
            <a:r>
              <a:rPr lang="tr-TR" b="1" dirty="0">
                <a:latin typeface="Times New Roman" panose="02020603050405020304" pitchFamily="18" charset="0"/>
                <a:cs typeface="Times New Roman" panose="02020603050405020304" pitchFamily="18" charset="0"/>
              </a:rPr>
              <a:t>Staj Defteri ile birlikte teslim edilecektir. </a:t>
            </a:r>
            <a:r>
              <a:rPr lang="tr-TR" u="sng" dirty="0">
                <a:latin typeface="Times New Roman" panose="02020603050405020304" pitchFamily="18" charset="0"/>
                <a:cs typeface="Times New Roman" panose="02020603050405020304" pitchFamily="18" charset="0"/>
              </a:rPr>
              <a:t>“Staj başarı formu(gizlidir)” kısmında herhangi bir eksik tespit edildiğinde, öğrencinin yapmış olduğu staj gününden  3 gün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5" name="Resim 4"/>
          <p:cNvPicPr/>
          <p:nvPr/>
        </p:nvPicPr>
        <p:blipFill>
          <a:blip r:embed="rId4">
            <a:extLst>
              <a:ext uri="{28A0092B-C50C-407E-A947-70E740481C1C}">
                <a14:useLocalDpi xmlns:a14="http://schemas.microsoft.com/office/drawing/2010/main" val="0"/>
              </a:ext>
            </a:extLst>
          </a:blip>
          <a:srcRect/>
          <a:stretch>
            <a:fillRect/>
          </a:stretch>
        </p:blipFill>
        <p:spPr bwMode="auto">
          <a:xfrm>
            <a:off x="2103165" y="3009517"/>
            <a:ext cx="6336704" cy="3384376"/>
          </a:xfrm>
          <a:prstGeom prst="rect">
            <a:avLst/>
          </a:prstGeom>
          <a:noFill/>
          <a:ln>
            <a:noFill/>
          </a:ln>
        </p:spPr>
      </p:pic>
    </p:spTree>
    <p:extLst>
      <p:ext uri="{BB962C8B-B14F-4D97-AF65-F5344CB8AC3E}">
        <p14:creationId xmlns:p14="http://schemas.microsoft.com/office/powerpoint/2010/main" val="17807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Stajyer Puantaj Formu</a:t>
            </a: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83742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arka bölümünde yer alan “stajyer öğrenci puantaj formu” defterin arkasından koparılmadan doldurulacaktır. Her ay için ayrı ayrı düzenlenecektir. </a:t>
            </a:r>
            <a:r>
              <a:rPr lang="tr-TR" b="1" dirty="0">
                <a:latin typeface="Times New Roman" panose="02020603050405020304" pitchFamily="18" charset="0"/>
                <a:cs typeface="Times New Roman" panose="02020603050405020304" pitchFamily="18" charset="0"/>
              </a:rPr>
              <a:t>Staj defteri ile birlikte teslim edilecektir. </a:t>
            </a:r>
            <a:r>
              <a:rPr lang="tr-TR" dirty="0">
                <a:latin typeface="Times New Roman" panose="02020603050405020304" pitchFamily="18" charset="0"/>
                <a:cs typeface="Times New Roman" panose="02020603050405020304" pitchFamily="18" charset="0"/>
              </a:rPr>
              <a:t>“stajyer öğrenci puantaj formu” kısmında herhangi bir eksik tespit edildiğinde, öğrencinin yapmış olduğu staj gününden  3 gün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2210594" y="3009517"/>
            <a:ext cx="4680520" cy="3600400"/>
          </a:xfrm>
          <a:prstGeom prst="rect">
            <a:avLst/>
          </a:prstGeom>
          <a:noFill/>
          <a:ln>
            <a:noFill/>
          </a:ln>
        </p:spPr>
      </p:pic>
    </p:spTree>
    <p:extLst>
      <p:ext uri="{BB962C8B-B14F-4D97-AF65-F5344CB8AC3E}">
        <p14:creationId xmlns:p14="http://schemas.microsoft.com/office/powerpoint/2010/main" val="3462730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2834622"/>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her bölümünün doldurulması öğrencinin sorumluluğundadır. İşletmelere onaylatılan her türlü belgede kaşe veya mühür imza ile birlikte bulunmalıdır. Aksi durumlarda; yukarıda belirtilen şekillerde, öğrencinin yapmış olduğu staj gününden düşüm yapılacaktır.</a:t>
            </a: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 staj defterini doldururken defterin yetmemesi durumunda, staj defterinin boş bir sayfasını istediği miktarda çoğaltabilir ve yazmak istediklerini bu sayfalara yazabilir. Ancak, öğrenci çoğalttığı sayfaları da diğer sayfalar gibi yetkili kişiye onaylatmalıdır. Daha sonra, bu sayfaları staj defterine eklemelidir.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768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17106" y="1816657"/>
            <a:ext cx="12192000" cy="1621675"/>
          </a:xfrm>
          <a:noFill/>
        </p:spPr>
        <p:txBody>
          <a:bodyPr>
            <a:normAutofit/>
          </a:bodyPr>
          <a:lstStyle/>
          <a:p>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STAJ SONU</a:t>
            </a: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607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Sonu</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433041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bitiminde, staj defteri ve kapalı zarf içindeki “staj başarı formu(gizlidir)” kısmı staj komisyonuna teslim edilecektir.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 Son teslim tarihi öğrencilere internet sitesi ve panolardan duyurulacaktır. Genellikle ders başlangıcından itibaren ilk 3 hafta içerisinde teslim edilmesi beklenir. Ancak bölüm başkanlığınca bu tarihlerde değişiklikler olabilir. Defter teslim tarihi ile ilgili olarak duyuruları takip etmeniz gerekmektedir.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Belirtilen son teslim tarihinden daha sonraki bir tarihte teslim edilen defterler için; öğrencinin yapmış olduğu staj gününden gecikilen gün sayısının iki katı kadar gün düşülecektir.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lvl="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defterinizi teslim etmeden önce defterinizde eksik olup olmadığını kontrol ediniz.</a:t>
            </a:r>
          </a:p>
          <a:p>
            <a:pPr algn="just">
              <a:lnSpc>
                <a:spcPct val="90000"/>
              </a:lnSpc>
            </a:pPr>
            <a:endParaRPr lang="tr-TR" dirty="0">
              <a:latin typeface="Times New Roman" panose="02020603050405020304" pitchFamily="18" charset="0"/>
              <a:cs typeface="Times New Roman" panose="02020603050405020304" pitchFamily="18" charset="0"/>
            </a:endParaRP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985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 Yeri Eğitimine Gidecek Öğrencilerin Dikkatine</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02160" y="2889680"/>
            <a:ext cx="9010036" cy="1421928"/>
          </a:xfrm>
          <a:prstGeom prst="rect">
            <a:avLst/>
          </a:prstGeom>
          <a:noFill/>
        </p:spPr>
        <p:txBody>
          <a:bodyPr wrap="square" rtlCol="0">
            <a:spAutoFit/>
          </a:bodyPr>
          <a:lstStyle/>
          <a:p>
            <a:pPr algn="just">
              <a:lnSpc>
                <a:spcPct val="90000"/>
              </a:lnSpc>
            </a:pPr>
            <a:r>
              <a:rPr lang="tr-TR" sz="3200" i="1" u="sng" dirty="0">
                <a:latin typeface="Times New Roman" panose="02020603050405020304" pitchFamily="18" charset="0"/>
                <a:cs typeface="Times New Roman" panose="02020603050405020304" pitchFamily="18" charset="0"/>
              </a:rPr>
              <a:t>İş yeri eğitimine gidecek olan öğrenciler</a:t>
            </a:r>
            <a:r>
              <a:rPr lang="tr-TR" sz="3200" dirty="0">
                <a:latin typeface="Times New Roman" panose="02020603050405020304" pitchFamily="18" charset="0"/>
                <a:cs typeface="Times New Roman" panose="02020603050405020304" pitchFamily="18" charset="0"/>
              </a:rPr>
              <a:t>, İş yeri eğitimi evraklarını düzenlemek için geldiklerinde staj defterini teslim edebilirler.</a:t>
            </a:r>
          </a:p>
        </p:txBody>
      </p:sp>
    </p:spTree>
    <p:extLst>
      <p:ext uri="{BB962C8B-B14F-4D97-AF65-F5344CB8AC3E}">
        <p14:creationId xmlns:p14="http://schemas.microsoft.com/office/powerpoint/2010/main" val="4093979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4100515"/>
            <a:ext cx="12192000" cy="1621675"/>
          </a:xfrm>
          <a:noFill/>
        </p:spPr>
        <p:txBody>
          <a:bodyPr>
            <a:normAutofit fontScale="90000"/>
          </a:bodyPr>
          <a:lstStyle/>
          <a:p>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TEŞEKKÜRLER</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5460934"/>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53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İşyeri Eğitimi Komisyonu</a:t>
            </a:r>
          </a:p>
          <a:p>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9" name="İçerik Yer Tutucusu 2"/>
          <p:cNvSpPr txBox="1">
            <a:spLocks/>
          </p:cNvSpPr>
          <p:nvPr/>
        </p:nvSpPr>
        <p:spPr>
          <a:xfrm>
            <a:off x="1771650" y="1507241"/>
            <a:ext cx="8915400" cy="3969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0" indent="0">
              <a:buNone/>
            </a:pPr>
            <a:r>
              <a:rPr lang="tr-TR" sz="3200" dirty="0">
                <a:latin typeface="Times New Roman" panose="02020603050405020304" pitchFamily="18" charset="0"/>
                <a:cs typeface="Times New Roman" panose="02020603050405020304" pitchFamily="18" charset="0"/>
              </a:rPr>
              <a:t>Bölümümüzde işyeri eğitiminden;</a:t>
            </a:r>
          </a:p>
          <a:p>
            <a:r>
              <a:rPr lang="tr-TR" sz="3200" b="1" dirty="0">
                <a:latin typeface="Times New Roman" panose="02020603050405020304" pitchFamily="18" charset="0"/>
                <a:cs typeface="Times New Roman" panose="02020603050405020304" pitchFamily="18" charset="0"/>
              </a:rPr>
              <a:t>Dr. </a:t>
            </a:r>
            <a:r>
              <a:rPr lang="tr-TR" sz="3200" b="1" dirty="0" err="1">
                <a:latin typeface="Times New Roman" panose="02020603050405020304" pitchFamily="18" charset="0"/>
                <a:cs typeface="Times New Roman" panose="02020603050405020304" pitchFamily="18" charset="0"/>
              </a:rPr>
              <a:t>Öğr</a:t>
            </a:r>
            <a:r>
              <a:rPr lang="tr-TR" sz="3200" b="1" dirty="0">
                <a:latin typeface="Times New Roman" panose="02020603050405020304" pitchFamily="18" charset="0"/>
                <a:cs typeface="Times New Roman" panose="02020603050405020304" pitchFamily="18" charset="0"/>
              </a:rPr>
              <a:t>. Üyesi Tuba Nur SERTTAŞ</a:t>
            </a:r>
          </a:p>
          <a:p>
            <a:r>
              <a:rPr lang="tr-TR" sz="3200" b="1" dirty="0">
                <a:latin typeface="Times New Roman" panose="02020603050405020304" pitchFamily="18" charset="0"/>
                <a:cs typeface="Times New Roman" panose="02020603050405020304" pitchFamily="18" charset="0"/>
              </a:rPr>
              <a:t>Arş. Gör. Dr. Mehmet YUMURTACI</a:t>
            </a:r>
          </a:p>
          <a:p>
            <a:pPr marL="0" indent="0">
              <a:buNone/>
            </a:pPr>
            <a:r>
              <a:rPr lang="tr-TR" sz="3200" dirty="0">
                <a:latin typeface="Times New Roman" panose="02020603050405020304" pitchFamily="18" charset="0"/>
                <a:cs typeface="Times New Roman" panose="02020603050405020304" pitchFamily="18" charset="0"/>
              </a:rPr>
              <a:t>sorumludur.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34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Elektrik Elektronik Mühendisliği İnternet Sayfası</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89ADC930-42E0-447F-931E-8A22AD00F7FA}"/>
              </a:ext>
            </a:extLst>
          </p:cNvPr>
          <p:cNvSpPr txBox="1"/>
          <p:nvPr/>
        </p:nvSpPr>
        <p:spPr>
          <a:xfrm>
            <a:off x="1858512" y="1653209"/>
            <a:ext cx="9960078" cy="1726627"/>
          </a:xfrm>
          <a:prstGeom prst="rect">
            <a:avLst/>
          </a:prstGeom>
          <a:noFill/>
        </p:spPr>
        <p:txBody>
          <a:bodyPr wrap="square" rtlCol="0">
            <a:spAutoFit/>
          </a:bodyPr>
          <a:lstStyle/>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Fakültemiz internet sayfasını sürekli kontrol edin:</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yapacak tüm öğrencilerin Teknoloji Fakültesi internet sayfasının Elektrik Elektronik Mühendisliği Bölümü sekmesinden</a:t>
            </a:r>
            <a:r>
              <a:rPr lang="tr-TR" b="1" dirty="0">
                <a:latin typeface="Times New Roman" panose="02020603050405020304" pitchFamily="18" charset="0"/>
                <a:cs typeface="Times New Roman" panose="02020603050405020304" pitchFamily="18" charset="0"/>
              </a:rPr>
              <a:t> yaz stajı</a:t>
            </a:r>
            <a:r>
              <a:rPr lang="tr-TR" dirty="0">
                <a:latin typeface="Times New Roman" panose="02020603050405020304" pitchFamily="18" charset="0"/>
                <a:cs typeface="Times New Roman" panose="02020603050405020304" pitchFamily="18" charset="0"/>
              </a:rPr>
              <a:t> ile ilgili hususları okumaları gerekmektedir.</a:t>
            </a:r>
          </a:p>
          <a:p>
            <a:pPr indent="531813" algn="just">
              <a:lnSpc>
                <a:spcPct val="90000"/>
              </a:lnSpc>
              <a:buFont typeface="Wingdings" pitchFamily="2" charset="2"/>
              <a:buAutoNum type="arabicPeriod"/>
            </a:pP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512" y="3414422"/>
            <a:ext cx="6951380" cy="3408992"/>
          </a:xfrm>
          <a:prstGeom prst="rect">
            <a:avLst/>
          </a:prstGeom>
        </p:spPr>
      </p:pic>
    </p:spTree>
    <p:extLst>
      <p:ext uri="{BB962C8B-B14F-4D97-AF65-F5344CB8AC3E}">
        <p14:creationId xmlns:p14="http://schemas.microsoft.com/office/powerpoint/2010/main" val="189747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Elektrik Elektronik Mühendisliği İnternet Sayfası</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89ADC930-42E0-447F-931E-8A22AD00F7FA}"/>
              </a:ext>
            </a:extLst>
          </p:cNvPr>
          <p:cNvSpPr txBox="1"/>
          <p:nvPr/>
        </p:nvSpPr>
        <p:spPr>
          <a:xfrm>
            <a:off x="1858512" y="1653209"/>
            <a:ext cx="9960078" cy="369332"/>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a16="http://schemas.microsoft.com/office/drawing/2014/main" id="{EB05F248-EC2A-441D-B532-C5185A11B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615" y="2340863"/>
            <a:ext cx="11403016" cy="3843517"/>
          </a:xfrm>
          <a:prstGeom prst="rect">
            <a:avLst/>
          </a:prstGeom>
        </p:spPr>
      </p:pic>
    </p:spTree>
    <p:extLst>
      <p:ext uri="{BB962C8B-B14F-4D97-AF65-F5344CB8AC3E}">
        <p14:creationId xmlns:p14="http://schemas.microsoft.com/office/powerpoint/2010/main" val="256275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3F00ACC3-A740-4113-A676-BF9200EE6B59}"/>
              </a:ext>
            </a:extLst>
          </p:cNvPr>
          <p:cNvSpPr>
            <a:spLocks noGrp="1"/>
          </p:cNvSpPr>
          <p:nvPr>
            <p:ph type="subTitle" idx="1"/>
          </p:nvPr>
        </p:nvSpPr>
        <p:spPr>
          <a:xfrm>
            <a:off x="0" y="0"/>
            <a:ext cx="12192000" cy="6858000"/>
          </a:xfrm>
        </p:spPr>
        <p:txBody>
          <a:bodyPr>
            <a:normAutofit/>
          </a:bodyPr>
          <a:lstStyle/>
          <a:p>
            <a:endParaRPr lang="tr-TR" dirty="0"/>
          </a:p>
          <a:p>
            <a:endParaRPr lang="tr-TR" dirty="0"/>
          </a:p>
        </p:txBody>
      </p:sp>
      <p:pic>
        <p:nvPicPr>
          <p:cNvPr id="6" name="Resim 5">
            <a:extLst>
              <a:ext uri="{FF2B5EF4-FFF2-40B4-BE49-F238E27FC236}">
                <a16:creationId xmlns:a16="http://schemas.microsoft.com/office/drawing/2014/main" id="{53DAA0D1-E2CE-4170-A48A-16BDC39ECF8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8" name="Unvan 1">
            <a:extLst>
              <a:ext uri="{FF2B5EF4-FFF2-40B4-BE49-F238E27FC236}">
                <a16:creationId xmlns:a16="http://schemas.microsoft.com/office/drawing/2014/main" id="{EF8607D9-D3EE-49CA-BA6F-BDF0F8811E0F}"/>
              </a:ext>
            </a:extLst>
          </p:cNvPr>
          <p:cNvSpPr txBox="1">
            <a:spLocks/>
          </p:cNvSpPr>
          <p:nvPr/>
        </p:nvSpPr>
        <p:spPr>
          <a:xfrm>
            <a:off x="2353056" y="673619"/>
            <a:ext cx="9838944" cy="1667245"/>
          </a:xfrm>
          <a:prstGeom prst="rect">
            <a:avLst/>
          </a:prstGeom>
          <a:noFill/>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Yaz Stajı Genel Bilgiler</a:t>
            </a:r>
            <a:br>
              <a:rPr lang="tr-TR" sz="3200" b="1" dirty="0">
                <a:solidFill>
                  <a:schemeClr val="bg1"/>
                </a:solidFill>
                <a:latin typeface="Times New Roman" panose="02020603050405020304" pitchFamily="18" charset="0"/>
                <a:cs typeface="Times New Roman" panose="02020603050405020304" pitchFamily="18" charset="0"/>
              </a:rPr>
            </a:br>
            <a:endParaRPr lang="tr-TR" sz="3200" dirty="0">
              <a:solidFill>
                <a:schemeClr val="bg1"/>
              </a:solidFill>
              <a:latin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89ADC930-42E0-447F-931E-8A22AD00F7FA}"/>
              </a:ext>
            </a:extLst>
          </p:cNvPr>
          <p:cNvSpPr txBox="1"/>
          <p:nvPr/>
        </p:nvSpPr>
        <p:spPr>
          <a:xfrm>
            <a:off x="1858512" y="1653209"/>
            <a:ext cx="9960078" cy="2280624"/>
          </a:xfrm>
          <a:prstGeom prst="rect">
            <a:avLst/>
          </a:prstGeom>
          <a:noFill/>
        </p:spPr>
        <p:txBody>
          <a:bodyPr wrap="square" rtlCol="0">
            <a:spAutoFit/>
          </a:bodyPr>
          <a:lstStyle/>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Öğrencinin mezun olabilmesi için toplam </a:t>
            </a:r>
            <a:r>
              <a:rPr lang="tr-TR" b="1" dirty="0">
                <a:latin typeface="Times New Roman" panose="02020603050405020304" pitchFamily="18" charset="0"/>
                <a:cs typeface="Times New Roman" panose="02020603050405020304" pitchFamily="18" charset="0"/>
              </a:rPr>
              <a:t>60 gün yaz stajı</a:t>
            </a:r>
            <a:r>
              <a:rPr lang="tr-TR" dirty="0">
                <a:latin typeface="Times New Roman" panose="02020603050405020304" pitchFamily="18" charset="0"/>
                <a:cs typeface="Times New Roman" panose="02020603050405020304" pitchFamily="18" charset="0"/>
              </a:rPr>
              <a:t> yapması gerekmektedir.</a:t>
            </a: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Bir seferde en az </a:t>
            </a:r>
            <a:r>
              <a:rPr lang="tr-TR" b="1" dirty="0">
                <a:latin typeface="Times New Roman" panose="02020603050405020304" pitchFamily="18" charset="0"/>
                <a:cs typeface="Times New Roman" panose="02020603050405020304" pitchFamily="18" charset="0"/>
              </a:rPr>
              <a:t>20 gün </a:t>
            </a:r>
            <a:r>
              <a:rPr lang="tr-TR" dirty="0">
                <a:latin typeface="Times New Roman" panose="02020603050405020304" pitchFamily="18" charset="0"/>
                <a:cs typeface="Times New Roman" panose="02020603050405020304" pitchFamily="18" charset="0"/>
              </a:rPr>
              <a:t>staj yapılabilmektedir.</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Bir seferde en fazla </a:t>
            </a:r>
            <a:r>
              <a:rPr lang="tr-TR" b="1" dirty="0">
                <a:latin typeface="Times New Roman" panose="02020603050405020304" pitchFamily="18" charset="0"/>
                <a:cs typeface="Times New Roman" panose="02020603050405020304" pitchFamily="18" charset="0"/>
              </a:rPr>
              <a:t>40 gün </a:t>
            </a:r>
            <a:r>
              <a:rPr lang="tr-TR" dirty="0">
                <a:latin typeface="Times New Roman" panose="02020603050405020304" pitchFamily="18" charset="0"/>
                <a:cs typeface="Times New Roman" panose="02020603050405020304" pitchFamily="18" charset="0"/>
              </a:rPr>
              <a:t>staj yapılabilmektedir.</a:t>
            </a: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Firma </a:t>
            </a:r>
            <a:r>
              <a:rPr lang="tr-TR" b="1" dirty="0">
                <a:latin typeface="Times New Roman" panose="02020603050405020304" pitchFamily="18" charset="0"/>
                <a:cs typeface="Times New Roman" panose="02020603050405020304" pitchFamily="18" charset="0"/>
              </a:rPr>
              <a:t>cumartesi günleri </a:t>
            </a:r>
            <a:r>
              <a:rPr lang="tr-TR" dirty="0">
                <a:latin typeface="Times New Roman" panose="02020603050405020304" pitchFamily="18" charset="0"/>
                <a:cs typeface="Times New Roman" panose="02020603050405020304" pitchFamily="18" charset="0"/>
              </a:rPr>
              <a:t>çalışıyorsa, cumartesi çalışma belgesi alarak Cumartesi günü çalışabilirsiniz.</a:t>
            </a:r>
          </a:p>
          <a:p>
            <a:pPr indent="531813" algn="just">
              <a:lnSpc>
                <a:spcPct val="90000"/>
              </a:lnSpc>
              <a:buFont typeface="Wingdings" pitchFamily="2" charset="2"/>
              <a:buAutoNum type="arabicPeriod"/>
            </a:pPr>
            <a:endParaRPr lang="tr-TR" dirty="0">
              <a:latin typeface="Times New Roman" panose="02020603050405020304" pitchFamily="18" charset="0"/>
              <a:cs typeface="Times New Roman" panose="02020603050405020304" pitchFamily="18" charset="0"/>
            </a:endParaRPr>
          </a:p>
        </p:txBody>
      </p:sp>
      <p:sp>
        <p:nvSpPr>
          <p:cNvPr id="2" name="Sağ Ok 1"/>
          <p:cNvSpPr/>
          <p:nvPr/>
        </p:nvSpPr>
        <p:spPr>
          <a:xfrm flipH="1">
            <a:off x="4105276" y="5457825"/>
            <a:ext cx="685800" cy="4012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89ADC930-42E0-447F-931E-8A22AD00F7FA}"/>
              </a:ext>
            </a:extLst>
          </p:cNvPr>
          <p:cNvSpPr txBox="1"/>
          <p:nvPr/>
        </p:nvSpPr>
        <p:spPr>
          <a:xfrm>
            <a:off x="1772787" y="6358937"/>
            <a:ext cx="9960078" cy="369332"/>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5168" y="4228381"/>
            <a:ext cx="8125838" cy="2130555"/>
          </a:xfrm>
          <a:prstGeom prst="rect">
            <a:avLst/>
          </a:prstGeom>
        </p:spPr>
      </p:pic>
    </p:spTree>
    <p:extLst>
      <p:ext uri="{BB962C8B-B14F-4D97-AF65-F5344CB8AC3E}">
        <p14:creationId xmlns:p14="http://schemas.microsoft.com/office/powerpoint/2010/main" val="277499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507241"/>
            <a:ext cx="9960078" cy="4884414"/>
          </a:xfrm>
          <a:prstGeom prst="rect">
            <a:avLst/>
          </a:prstGeom>
          <a:noFill/>
        </p:spPr>
        <p:txBody>
          <a:bodyPr wrap="square" rtlCol="0">
            <a:spAutoFit/>
          </a:bodyPr>
          <a:lstStyle/>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r>
              <a:rPr lang="tr-TR" dirty="0">
                <a:latin typeface="Times New Roman" panose="02020603050405020304" pitchFamily="18" charset="0"/>
                <a:cs typeface="Times New Roman" panose="02020603050405020304" pitchFamily="18" charset="0"/>
              </a:rPr>
              <a:t>Yaz stajı için başvurular staj başlangıç tarihinden en geç 15 gün önce yapılmalıdır. </a:t>
            </a:r>
          </a:p>
          <a:p>
            <a:pPr algn="just">
              <a:lnSpc>
                <a:spcPct val="90000"/>
              </a:lnSpc>
            </a:pPr>
            <a:r>
              <a:rPr lang="tr-TR" dirty="0">
                <a:latin typeface="Times New Roman" panose="02020603050405020304" pitchFamily="18" charset="0"/>
                <a:cs typeface="Times New Roman" panose="02020603050405020304" pitchFamily="18" charset="0"/>
              </a:rPr>
              <a:t>Daha sonra gelen evraklar </a:t>
            </a:r>
            <a:r>
              <a:rPr lang="tr-TR" b="1" dirty="0">
                <a:latin typeface="Times New Roman" panose="02020603050405020304" pitchFamily="18" charset="0"/>
                <a:cs typeface="Times New Roman" panose="02020603050405020304" pitchFamily="18" charset="0"/>
              </a:rPr>
              <a:t>kesinlikle kabul edilmeyecektir.</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sz="2000" b="1" dirty="0">
              <a:latin typeface="Times New Roman" panose="02020603050405020304" pitchFamily="18" charset="0"/>
              <a:cs typeface="Times New Roman" panose="02020603050405020304" pitchFamily="18" charset="0"/>
            </a:endParaRPr>
          </a:p>
          <a:p>
            <a:pPr algn="just">
              <a:lnSpc>
                <a:spcPct val="90000"/>
              </a:lnSpc>
            </a:pPr>
            <a:r>
              <a:rPr lang="tr-TR" sz="2000" b="1" dirty="0">
                <a:latin typeface="Times New Roman" panose="02020603050405020304" pitchFamily="18" charset="0"/>
                <a:cs typeface="Times New Roman" panose="02020603050405020304" pitchFamily="18" charset="0"/>
              </a:rPr>
              <a:t>Örneğin; </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r>
              <a:rPr lang="tr-TR" dirty="0">
                <a:latin typeface="Times New Roman" panose="02020603050405020304" pitchFamily="18" charset="0"/>
                <a:cs typeface="Times New Roman" panose="02020603050405020304" pitchFamily="18" charset="0"/>
              </a:rPr>
              <a:t>Firmada staj başlangıç tarihinizi </a:t>
            </a:r>
            <a:r>
              <a:rPr lang="tr-TR" b="1" u="sng" dirty="0">
                <a:latin typeface="Times New Roman" panose="02020603050405020304" pitchFamily="18" charset="0"/>
                <a:cs typeface="Times New Roman" panose="02020603050405020304" pitchFamily="18" charset="0"/>
              </a:rPr>
              <a:t>20 Temmuz </a:t>
            </a:r>
            <a:r>
              <a:rPr lang="tr-TR" dirty="0">
                <a:latin typeface="Times New Roman" panose="02020603050405020304" pitchFamily="18" charset="0"/>
                <a:cs typeface="Times New Roman" panose="02020603050405020304" pitchFamily="18" charset="0"/>
              </a:rPr>
              <a:t>olarak belirlediniz.</a:t>
            </a: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r>
              <a:rPr lang="tr-TR" dirty="0">
                <a:latin typeface="Times New Roman" panose="02020603050405020304" pitchFamily="18" charset="0"/>
                <a:cs typeface="Times New Roman" panose="02020603050405020304" pitchFamily="18" charset="0"/>
              </a:rPr>
              <a:t>Evraklarınızla bölümünüze stajınız başvurunuzun kabulü için başvurabileceğiniz son tarih </a:t>
            </a:r>
            <a:r>
              <a:rPr lang="tr-TR" b="1" u="sng" dirty="0">
                <a:latin typeface="Times New Roman" panose="02020603050405020304" pitchFamily="18" charset="0"/>
                <a:cs typeface="Times New Roman" panose="02020603050405020304" pitchFamily="18" charset="0"/>
              </a:rPr>
              <a:t>5 Temmuzdur.</a:t>
            </a: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r>
              <a:rPr lang="tr-TR" b="1" u="sng" dirty="0">
                <a:solidFill>
                  <a:srgbClr val="FF0000"/>
                </a:solidFill>
                <a:latin typeface="Times New Roman" panose="02020603050405020304" pitchFamily="18" charset="0"/>
                <a:cs typeface="Times New Roman" panose="02020603050405020304" pitchFamily="18" charset="0"/>
              </a:rPr>
              <a:t>NOT: Yurt dışında staj yapmak isteyen öğrenciler en az 3 ay öncesinden yurt dışında staj yapmak istediklerini staj komisyonuna bildirmek zorundadır.</a:t>
            </a: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44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624B3EAB-4FCF-478F-97BC-9A50B6FEF0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7" name="Unvan 1">
            <a:extLst>
              <a:ext uri="{FF2B5EF4-FFF2-40B4-BE49-F238E27FC236}">
                <a16:creationId xmlns:a16="http://schemas.microsoft.com/office/drawing/2014/main" id="{9D8F6367-4AD9-4B44-91A5-AE539C66CFDB}"/>
              </a:ext>
            </a:extLst>
          </p:cNvPr>
          <p:cNvSpPr txBox="1">
            <a:spLocks/>
          </p:cNvSpPr>
          <p:nvPr/>
        </p:nvSpPr>
        <p:spPr>
          <a:xfrm>
            <a:off x="2353056" y="642465"/>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2020-2021 Öğretim Yılı Yaz Stajı Tarihleri</a:t>
            </a:r>
            <a:br>
              <a:rPr lang="tr-TR" sz="3200" b="1" dirty="0">
                <a:solidFill>
                  <a:schemeClr val="bg1"/>
                </a:solidFill>
                <a:latin typeface="Times New Roman" panose="02020603050405020304" pitchFamily="18" charset="0"/>
                <a:cs typeface="Times New Roman" panose="02020603050405020304" pitchFamily="18" charset="0"/>
              </a:rPr>
            </a:br>
            <a:endParaRPr lang="tr-TR" sz="3200" dirty="0">
              <a:solidFill>
                <a:schemeClr val="bg1"/>
              </a:solidFill>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3F38429E-C95E-4B96-BF2C-B46119714F3B}"/>
              </a:ext>
            </a:extLst>
          </p:cNvPr>
          <p:cNvSpPr txBox="1"/>
          <p:nvPr/>
        </p:nvSpPr>
        <p:spPr>
          <a:xfrm>
            <a:off x="1724639" y="3145541"/>
            <a:ext cx="9960078" cy="2308324"/>
          </a:xfrm>
          <a:prstGeom prst="rect">
            <a:avLst/>
          </a:prstGeom>
          <a:noFill/>
        </p:spPr>
        <p:txBody>
          <a:bodyPr wrap="square" rtlCol="0">
            <a:spAutoFit/>
          </a:bodyPr>
          <a:lstStyle/>
          <a:p>
            <a:pPr algn="just">
              <a:lnSpc>
                <a:spcPct val="90000"/>
              </a:lnSpc>
            </a:pPr>
            <a:r>
              <a:rPr lang="tr-TR" sz="3200" b="1" dirty="0">
                <a:latin typeface="Times New Roman" panose="02020603050405020304" pitchFamily="18" charset="0"/>
                <a:cs typeface="Times New Roman" panose="02020603050405020304" pitchFamily="18" charset="0"/>
              </a:rPr>
              <a:t>Yaz stajı başlangıç tarihi : </a:t>
            </a:r>
            <a:r>
              <a:rPr lang="tr-TR" sz="3200" dirty="0">
                <a:latin typeface="Times New Roman" panose="02020603050405020304" pitchFamily="18" charset="0"/>
                <a:cs typeface="Times New Roman" panose="02020603050405020304" pitchFamily="18" charset="0"/>
              </a:rPr>
              <a:t>12 Temmuz 2021</a:t>
            </a:r>
          </a:p>
          <a:p>
            <a:pPr algn="just">
              <a:lnSpc>
                <a:spcPct val="90000"/>
              </a:lnSpc>
            </a:pPr>
            <a:endParaRPr lang="tr-TR" sz="3200" dirty="0">
              <a:latin typeface="Times New Roman" panose="02020603050405020304" pitchFamily="18" charset="0"/>
              <a:cs typeface="Times New Roman" panose="02020603050405020304" pitchFamily="18" charset="0"/>
            </a:endParaRPr>
          </a:p>
          <a:p>
            <a:pPr algn="just">
              <a:lnSpc>
                <a:spcPct val="90000"/>
              </a:lnSpc>
            </a:pPr>
            <a:r>
              <a:rPr lang="tr-TR" sz="3200" b="1" dirty="0">
                <a:latin typeface="Times New Roman" panose="02020603050405020304" pitchFamily="18" charset="0"/>
                <a:cs typeface="Times New Roman" panose="02020603050405020304" pitchFamily="18" charset="0"/>
              </a:rPr>
              <a:t>Yaz stajı bitiş tarihi : </a:t>
            </a:r>
            <a:r>
              <a:rPr lang="tr-TR" sz="3200" dirty="0">
                <a:latin typeface="Times New Roman" panose="02020603050405020304" pitchFamily="18" charset="0"/>
                <a:cs typeface="Times New Roman" panose="02020603050405020304" pitchFamily="18" charset="0"/>
              </a:rPr>
              <a:t>12 Eylül 2021(kesin tarih ileride belirtilecek.)</a:t>
            </a:r>
          </a:p>
          <a:p>
            <a:pPr algn="just">
              <a:lnSpc>
                <a:spcPct val="90000"/>
              </a:lnSpc>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847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624B3EAB-4FCF-478F-97BC-9A50B6FEF0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7" name="Unvan 1">
            <a:extLst>
              <a:ext uri="{FF2B5EF4-FFF2-40B4-BE49-F238E27FC236}">
                <a16:creationId xmlns:a16="http://schemas.microsoft.com/office/drawing/2014/main" id="{9D8F6367-4AD9-4B44-91A5-AE539C66CFDB}"/>
              </a:ext>
            </a:extLst>
          </p:cNvPr>
          <p:cNvSpPr txBox="1">
            <a:spLocks/>
          </p:cNvSpPr>
          <p:nvPr/>
        </p:nvSpPr>
        <p:spPr>
          <a:xfrm>
            <a:off x="2353056" y="642465"/>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2017-2018 Öğretim Yılı Yaz Stajı</a:t>
            </a:r>
            <a:endParaRPr lang="tr-TR" sz="3200" dirty="0">
              <a:solidFill>
                <a:schemeClr val="bg1"/>
              </a:solidFill>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3F38429E-C95E-4B96-BF2C-B46119714F3B}"/>
              </a:ext>
            </a:extLst>
          </p:cNvPr>
          <p:cNvSpPr txBox="1"/>
          <p:nvPr/>
        </p:nvSpPr>
        <p:spPr>
          <a:xfrm>
            <a:off x="1753214" y="1746680"/>
            <a:ext cx="9960078" cy="4524315"/>
          </a:xfrm>
          <a:prstGeom prst="rect">
            <a:avLst/>
          </a:prstGeom>
          <a:noFill/>
        </p:spPr>
        <p:txBody>
          <a:bodyPr wrap="square" rtlCol="0">
            <a:spAutoFit/>
          </a:bodyPr>
          <a:lstStyle/>
          <a:p>
            <a:pPr algn="just">
              <a:lnSpc>
                <a:spcPct val="90000"/>
              </a:lnSpc>
            </a:pPr>
            <a:endParaRPr lang="tr-TR" sz="3200" dirty="0">
              <a:latin typeface="Times New Roman" panose="02020603050405020304" pitchFamily="18" charset="0"/>
              <a:cs typeface="Times New Roman" panose="02020603050405020304" pitchFamily="18" charset="0"/>
            </a:endParaRPr>
          </a:p>
          <a:p>
            <a:pPr algn="just">
              <a:lnSpc>
                <a:spcPct val="90000"/>
              </a:lnSpc>
            </a:pPr>
            <a:r>
              <a:rPr lang="tr-TR" sz="3200" dirty="0">
                <a:latin typeface="Times New Roman" panose="02020603050405020304" pitchFamily="18" charset="0"/>
                <a:cs typeface="Times New Roman" panose="02020603050405020304" pitchFamily="18" charset="0"/>
              </a:rPr>
              <a:t>Teknoloji Fakültesi Öğrencileri yaz stajına </a:t>
            </a:r>
            <a:r>
              <a:rPr lang="tr-TR" sz="3200" b="1" dirty="0">
                <a:latin typeface="Times New Roman" panose="02020603050405020304" pitchFamily="18" charset="0"/>
                <a:cs typeface="Times New Roman" panose="02020603050405020304" pitchFamily="18" charset="0"/>
              </a:rPr>
              <a:t>4. yarıyıl </a:t>
            </a:r>
            <a:r>
              <a:rPr lang="tr-TR" sz="3200" dirty="0">
                <a:latin typeface="Times New Roman" panose="02020603050405020304" pitchFamily="18" charset="0"/>
                <a:cs typeface="Times New Roman" panose="02020603050405020304" pitchFamily="18" charset="0"/>
              </a:rPr>
              <a:t>dersleri tamamlandıktan sonraki yaz döneminde, eğitim-öğretim dönemleri ve dönem sonu sınav haftaları dışında kalan sürelerde yapılabilir.</a:t>
            </a:r>
          </a:p>
          <a:p>
            <a:pPr algn="just">
              <a:lnSpc>
                <a:spcPct val="90000"/>
              </a:lnSpc>
            </a:pPr>
            <a:endParaRPr lang="tr-TR" sz="3200" dirty="0">
              <a:latin typeface="Times New Roman" panose="02020603050405020304" pitchFamily="18" charset="0"/>
              <a:cs typeface="Times New Roman" panose="02020603050405020304" pitchFamily="18" charset="0"/>
            </a:endParaRPr>
          </a:p>
          <a:p>
            <a:pPr algn="just">
              <a:lnSpc>
                <a:spcPct val="90000"/>
              </a:lnSpc>
            </a:pPr>
            <a:r>
              <a:rPr lang="tr-TR" sz="3200" dirty="0">
                <a:latin typeface="Times New Roman" panose="02020603050405020304" pitchFamily="18" charset="0"/>
                <a:cs typeface="Times New Roman" panose="02020603050405020304" pitchFamily="18" charset="0"/>
              </a:rPr>
              <a:t>Teknoloji Fakültesi Öğrencileri Bir staj döneminde en az </a:t>
            </a:r>
            <a:r>
              <a:rPr lang="tr-TR" sz="3200" b="1" dirty="0">
                <a:latin typeface="Times New Roman" panose="02020603050405020304" pitchFamily="18" charset="0"/>
                <a:cs typeface="Times New Roman" panose="02020603050405020304" pitchFamily="18" charset="0"/>
              </a:rPr>
              <a:t>20 iş günü, en fazla 40 iş günü </a:t>
            </a:r>
            <a:r>
              <a:rPr lang="tr-TR" sz="3200" dirty="0">
                <a:latin typeface="Times New Roman" panose="02020603050405020304" pitchFamily="18" charset="0"/>
                <a:cs typeface="Times New Roman" panose="02020603050405020304" pitchFamily="18" charset="0"/>
              </a:rPr>
              <a:t>staj yapılabilir. Ancak mezuniyet için gerekli diğer tüm şartları sağlamış olan öğrenciler için bu şart aranmaz.</a:t>
            </a:r>
          </a:p>
        </p:txBody>
      </p:sp>
    </p:spTree>
    <p:extLst>
      <p:ext uri="{BB962C8B-B14F-4D97-AF65-F5344CB8AC3E}">
        <p14:creationId xmlns:p14="http://schemas.microsoft.com/office/powerpoint/2010/main" val="241877604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1442</Words>
  <Application>Microsoft Office PowerPoint</Application>
  <PresentationFormat>Geniş ekran</PresentationFormat>
  <Paragraphs>179</Paragraphs>
  <Slides>28</Slides>
  <Notes>28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Calibri</vt:lpstr>
      <vt:lpstr>Calibri Light</vt:lpstr>
      <vt:lpstr>Times New Roman</vt:lpstr>
      <vt:lpstr>Wingdings</vt:lpstr>
      <vt:lpstr>Office Teması</vt:lpstr>
      <vt:lpstr> YAZ STAJI VE İŞYERİ EĞİTİMİ  BİLGİLENDİRME SUNUMU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STAJ DEFTERİ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STAJ SONU</vt:lpstr>
      <vt:lpstr>PowerPoint Sunusu</vt:lpstr>
      <vt:lpstr>PowerPoint Sunusu</vt:lpstr>
      <vt:lpstr> TEŞEKKÜRLER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YAZ STAJI VE İŞYERİ EĞİTİMİ  BİLGİLENDİRME SUNUMU </dc:title>
  <dc:creator>Windows Kullanıcısı</dc:creator>
  <cp:lastModifiedBy>Atakan Öztürk</cp:lastModifiedBy>
  <cp:revision>11</cp:revision>
  <cp:lastPrinted>2019-02-19T14:01:18Z</cp:lastPrinted>
  <dcterms:created xsi:type="dcterms:W3CDTF">2019-02-19T13:58:51Z</dcterms:created>
  <dcterms:modified xsi:type="dcterms:W3CDTF">2021-04-15T12:25:49Z</dcterms:modified>
</cp:coreProperties>
</file>