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114" d="100"/>
          <a:sy n="114"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tr-TR"/>
          </a:p>
        </p:txBody>
      </p:sp>
      <p:sp>
        <p:nvSpPr>
          <p:cNvPr id="3" name="Veri Yer Tutucusu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DC389A-33B1-4FB9-AC14-F865523AEAD0}" type="datetimeFigureOut">
              <a:rPr lang="tr-TR" smtClean="0"/>
              <a:t>7.06.2022</a:t>
            </a:fld>
            <a:endParaRPr lang="tr-TR"/>
          </a:p>
        </p:txBody>
      </p:sp>
      <p:sp>
        <p:nvSpPr>
          <p:cNvPr id="4" name="Slayt Görüntüsü Yer Tutucus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3A409F6-CD0D-4C24-9C31-F34B15109D5F}" type="slidenum">
              <a:rPr lang="tr-TR" smtClean="0"/>
              <a:t>‹#›</a:t>
            </a:fld>
            <a:endParaRPr lang="tr-TR"/>
          </a:p>
        </p:txBody>
      </p:sp>
    </p:spTree>
    <p:extLst>
      <p:ext uri="{BB962C8B-B14F-4D97-AF65-F5344CB8AC3E}">
        <p14:creationId xmlns:p14="http://schemas.microsoft.com/office/powerpoint/2010/main" val="304121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a:t>
            </a:fld>
            <a:endParaRPr lang="tr-TR"/>
          </a:p>
        </p:txBody>
      </p:sp>
    </p:spTree>
    <p:extLst>
      <p:ext uri="{BB962C8B-B14F-4D97-AF65-F5344CB8AC3E}">
        <p14:creationId xmlns:p14="http://schemas.microsoft.com/office/powerpoint/2010/main" val="7242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10</a:t>
            </a:fld>
            <a:endParaRPr lang="tr-TR"/>
          </a:p>
        </p:txBody>
      </p:sp>
    </p:spTree>
    <p:extLst>
      <p:ext uri="{BB962C8B-B14F-4D97-AF65-F5344CB8AC3E}">
        <p14:creationId xmlns:p14="http://schemas.microsoft.com/office/powerpoint/2010/main" val="235050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11</a:t>
            </a:fld>
            <a:endParaRPr lang="tr-TR"/>
          </a:p>
        </p:txBody>
      </p:sp>
    </p:spTree>
    <p:extLst>
      <p:ext uri="{BB962C8B-B14F-4D97-AF65-F5344CB8AC3E}">
        <p14:creationId xmlns:p14="http://schemas.microsoft.com/office/powerpoint/2010/main" val="255771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12</a:t>
            </a:fld>
            <a:endParaRPr lang="tr-TR"/>
          </a:p>
        </p:txBody>
      </p:sp>
    </p:spTree>
    <p:extLst>
      <p:ext uri="{BB962C8B-B14F-4D97-AF65-F5344CB8AC3E}">
        <p14:creationId xmlns:p14="http://schemas.microsoft.com/office/powerpoint/2010/main" val="24263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13</a:t>
            </a:fld>
            <a:endParaRPr lang="tr-TR"/>
          </a:p>
        </p:txBody>
      </p:sp>
    </p:spTree>
    <p:extLst>
      <p:ext uri="{BB962C8B-B14F-4D97-AF65-F5344CB8AC3E}">
        <p14:creationId xmlns:p14="http://schemas.microsoft.com/office/powerpoint/2010/main" val="325147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14</a:t>
            </a:fld>
            <a:endParaRPr lang="tr-TR"/>
          </a:p>
        </p:txBody>
      </p:sp>
    </p:spTree>
    <p:extLst>
      <p:ext uri="{BB962C8B-B14F-4D97-AF65-F5344CB8AC3E}">
        <p14:creationId xmlns:p14="http://schemas.microsoft.com/office/powerpoint/2010/main" val="238171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15</a:t>
            </a:fld>
            <a:endParaRPr lang="tr-TR"/>
          </a:p>
        </p:txBody>
      </p:sp>
    </p:spTree>
    <p:extLst>
      <p:ext uri="{BB962C8B-B14F-4D97-AF65-F5344CB8AC3E}">
        <p14:creationId xmlns:p14="http://schemas.microsoft.com/office/powerpoint/2010/main" val="101983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16</a:t>
            </a:fld>
            <a:endParaRPr lang="tr-TR"/>
          </a:p>
        </p:txBody>
      </p:sp>
    </p:spTree>
    <p:extLst>
      <p:ext uri="{BB962C8B-B14F-4D97-AF65-F5344CB8AC3E}">
        <p14:creationId xmlns:p14="http://schemas.microsoft.com/office/powerpoint/2010/main" val="9519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17</a:t>
            </a:fld>
            <a:endParaRPr lang="tr-TR"/>
          </a:p>
        </p:txBody>
      </p:sp>
    </p:spTree>
    <p:extLst>
      <p:ext uri="{BB962C8B-B14F-4D97-AF65-F5344CB8AC3E}">
        <p14:creationId xmlns:p14="http://schemas.microsoft.com/office/powerpoint/2010/main" val="50757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18</a:t>
            </a:fld>
            <a:endParaRPr lang="tr-TR"/>
          </a:p>
        </p:txBody>
      </p:sp>
    </p:spTree>
    <p:extLst>
      <p:ext uri="{BB962C8B-B14F-4D97-AF65-F5344CB8AC3E}">
        <p14:creationId xmlns:p14="http://schemas.microsoft.com/office/powerpoint/2010/main" val="16380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19</a:t>
            </a:fld>
            <a:endParaRPr lang="tr-TR"/>
          </a:p>
        </p:txBody>
      </p:sp>
    </p:spTree>
    <p:extLst>
      <p:ext uri="{BB962C8B-B14F-4D97-AF65-F5344CB8AC3E}">
        <p14:creationId xmlns:p14="http://schemas.microsoft.com/office/powerpoint/2010/main" val="375124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a:t>
            </a:fld>
            <a:endParaRPr lang="tr-TR"/>
          </a:p>
        </p:txBody>
      </p:sp>
    </p:spTree>
    <p:extLst>
      <p:ext uri="{BB962C8B-B14F-4D97-AF65-F5344CB8AC3E}">
        <p14:creationId xmlns:p14="http://schemas.microsoft.com/office/powerpoint/2010/main" val="291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20</a:t>
            </a:fld>
            <a:endParaRPr lang="tr-TR"/>
          </a:p>
        </p:txBody>
      </p:sp>
    </p:spTree>
    <p:extLst>
      <p:ext uri="{BB962C8B-B14F-4D97-AF65-F5344CB8AC3E}">
        <p14:creationId xmlns:p14="http://schemas.microsoft.com/office/powerpoint/2010/main" val="376346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21</a:t>
            </a:fld>
            <a:endParaRPr lang="tr-TR"/>
          </a:p>
        </p:txBody>
      </p:sp>
    </p:spTree>
    <p:extLst>
      <p:ext uri="{BB962C8B-B14F-4D97-AF65-F5344CB8AC3E}">
        <p14:creationId xmlns:p14="http://schemas.microsoft.com/office/powerpoint/2010/main" val="4838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22</a:t>
            </a:fld>
            <a:endParaRPr lang="tr-TR"/>
          </a:p>
        </p:txBody>
      </p:sp>
    </p:spTree>
    <p:extLst>
      <p:ext uri="{BB962C8B-B14F-4D97-AF65-F5344CB8AC3E}">
        <p14:creationId xmlns:p14="http://schemas.microsoft.com/office/powerpoint/2010/main" val="20137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23</a:t>
            </a:fld>
            <a:endParaRPr lang="tr-TR"/>
          </a:p>
        </p:txBody>
      </p:sp>
    </p:spTree>
    <p:extLst>
      <p:ext uri="{BB962C8B-B14F-4D97-AF65-F5344CB8AC3E}">
        <p14:creationId xmlns:p14="http://schemas.microsoft.com/office/powerpoint/2010/main" val="54298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24</a:t>
            </a:fld>
            <a:endParaRPr lang="tr-TR"/>
          </a:p>
        </p:txBody>
      </p:sp>
    </p:spTree>
    <p:extLst>
      <p:ext uri="{BB962C8B-B14F-4D97-AF65-F5344CB8AC3E}">
        <p14:creationId xmlns:p14="http://schemas.microsoft.com/office/powerpoint/2010/main" val="166746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25</a:t>
            </a:fld>
            <a:endParaRPr lang="tr-TR"/>
          </a:p>
        </p:txBody>
      </p:sp>
    </p:spTree>
    <p:extLst>
      <p:ext uri="{BB962C8B-B14F-4D97-AF65-F5344CB8AC3E}">
        <p14:creationId xmlns:p14="http://schemas.microsoft.com/office/powerpoint/2010/main" val="214511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26</a:t>
            </a:fld>
            <a:endParaRPr lang="tr-TR"/>
          </a:p>
        </p:txBody>
      </p:sp>
    </p:spTree>
    <p:extLst>
      <p:ext uri="{BB962C8B-B14F-4D97-AF65-F5344CB8AC3E}">
        <p14:creationId xmlns:p14="http://schemas.microsoft.com/office/powerpoint/2010/main" val="341274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27</a:t>
            </a:fld>
            <a:endParaRPr lang="tr-TR"/>
          </a:p>
        </p:txBody>
      </p:sp>
    </p:spTree>
    <p:extLst>
      <p:ext uri="{BB962C8B-B14F-4D97-AF65-F5344CB8AC3E}">
        <p14:creationId xmlns:p14="http://schemas.microsoft.com/office/powerpoint/2010/main" val="239289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28</a:t>
            </a:fld>
            <a:endParaRPr lang="tr-TR"/>
          </a:p>
        </p:txBody>
      </p:sp>
    </p:spTree>
    <p:extLst>
      <p:ext uri="{BB962C8B-B14F-4D97-AF65-F5344CB8AC3E}">
        <p14:creationId xmlns:p14="http://schemas.microsoft.com/office/powerpoint/2010/main" val="221685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a:t>
            </a:fld>
            <a:endParaRPr lang="tr-TR"/>
          </a:p>
        </p:txBody>
      </p:sp>
    </p:spTree>
    <p:extLst>
      <p:ext uri="{BB962C8B-B14F-4D97-AF65-F5344CB8AC3E}">
        <p14:creationId xmlns:p14="http://schemas.microsoft.com/office/powerpoint/2010/main" val="209727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4</a:t>
            </a:fld>
            <a:endParaRPr lang="tr-TR"/>
          </a:p>
        </p:txBody>
      </p:sp>
    </p:spTree>
    <p:extLst>
      <p:ext uri="{BB962C8B-B14F-4D97-AF65-F5344CB8AC3E}">
        <p14:creationId xmlns:p14="http://schemas.microsoft.com/office/powerpoint/2010/main" val="44106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5</a:t>
            </a:fld>
            <a:endParaRPr lang="tr-TR"/>
          </a:p>
        </p:txBody>
      </p:sp>
    </p:spTree>
    <p:extLst>
      <p:ext uri="{BB962C8B-B14F-4D97-AF65-F5344CB8AC3E}">
        <p14:creationId xmlns:p14="http://schemas.microsoft.com/office/powerpoint/2010/main" val="3403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sz="1400"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6</a:t>
            </a:fld>
            <a:endParaRPr lang="tr-TR"/>
          </a:p>
        </p:txBody>
      </p:sp>
    </p:spTree>
    <p:extLst>
      <p:ext uri="{BB962C8B-B14F-4D97-AF65-F5344CB8AC3E}">
        <p14:creationId xmlns:p14="http://schemas.microsoft.com/office/powerpoint/2010/main" val="21210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7</a:t>
            </a:fld>
            <a:endParaRPr lang="tr-TR"/>
          </a:p>
        </p:txBody>
      </p:sp>
    </p:spTree>
    <p:extLst>
      <p:ext uri="{BB962C8B-B14F-4D97-AF65-F5344CB8AC3E}">
        <p14:creationId xmlns:p14="http://schemas.microsoft.com/office/powerpoint/2010/main" val="208818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8</a:t>
            </a:fld>
            <a:endParaRPr lang="tr-TR"/>
          </a:p>
        </p:txBody>
      </p:sp>
    </p:spTree>
    <p:extLst>
      <p:ext uri="{BB962C8B-B14F-4D97-AF65-F5344CB8AC3E}">
        <p14:creationId xmlns:p14="http://schemas.microsoft.com/office/powerpoint/2010/main" val="345982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9</a:t>
            </a:fld>
            <a:endParaRPr lang="tr-TR"/>
          </a:p>
        </p:txBody>
      </p:sp>
    </p:spTree>
    <p:extLst>
      <p:ext uri="{BB962C8B-B14F-4D97-AF65-F5344CB8AC3E}">
        <p14:creationId xmlns:p14="http://schemas.microsoft.com/office/powerpoint/2010/main" val="132866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7.06.2022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12462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7.06.2022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7143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7.06.2022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41090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7.06.2022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08812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7.06.2022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7691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6E9478C-FCE7-44D9-B81A-AE65A2CB6034}" type="datetimeFigureOut">
              <a:rPr lang="tr-TR" smtClean="0"/>
              <a:t>7.06.2022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33938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6E9478C-FCE7-44D9-B81A-AE65A2CB6034}" type="datetimeFigureOut">
              <a:rPr lang="tr-TR" smtClean="0"/>
              <a:t>7.06.2022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66215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6E9478C-FCE7-44D9-B81A-AE65A2CB6034}" type="datetimeFigureOut">
              <a:rPr lang="tr-TR" smtClean="0"/>
              <a:t>7.06.2022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016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E9478C-FCE7-44D9-B81A-AE65A2CB6034}" type="datetimeFigureOut">
              <a:rPr lang="tr-TR" smtClean="0"/>
              <a:t>7.06.2022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0484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7.06.2022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4974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7.06.2022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900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9478C-FCE7-44D9-B81A-AE65A2CB6034}" type="datetimeFigureOut">
              <a:rPr lang="tr-TR" smtClean="0"/>
              <a:t>7.06.2022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027E-47A2-438B-A669-E47240F561CD}" type="slidenum">
              <a:rPr lang="tr-TR" smtClean="0"/>
              <a:t>‹#›</a:t>
            </a:fld>
            <a:endParaRPr lang="tr-TR"/>
          </a:p>
        </p:txBody>
      </p:sp>
    </p:spTree>
    <p:extLst>
      <p:ext uri="{BB962C8B-B14F-4D97-AF65-F5344CB8AC3E}">
        <p14:creationId xmlns:p14="http://schemas.microsoft.com/office/powerpoint/2010/main" val="68448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eem.aku.edu.tr/yaz-staj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otomotiv.aku.edu.tr/yaz-staj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eem.aku.edu.tr/yaz-staj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eem.aku.edu.tr/yaz-sta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eem.aku.edu.tr/yaz-staj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YAZ STAJI VE İŞYERİ EĞİTİMİ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 BİLGİLENDİRME SUNUMU</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sp>
        <p:nvSpPr>
          <p:cNvPr id="10" name="Unvan 1">
            <a:extLst>
              <a:ext uri="{FF2B5EF4-FFF2-40B4-BE49-F238E27FC236}">
                <a16:creationId xmlns:a16="http://schemas.microsoft.com/office/drawing/2014/main" id="{CAB794CB-5788-4CA6-A8EB-46FA48771FF6}"/>
              </a:ext>
            </a:extLst>
          </p:cNvPr>
          <p:cNvSpPr txBox="1">
            <a:spLocks/>
          </p:cNvSpPr>
          <p:nvPr/>
        </p:nvSpPr>
        <p:spPr>
          <a:xfrm>
            <a:off x="-7581" y="4170775"/>
            <a:ext cx="12192000" cy="26872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4800" baseline="30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10222992" y="6396335"/>
            <a:ext cx="1961427"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Ocak 2021</a:t>
            </a:r>
          </a:p>
        </p:txBody>
      </p:sp>
    </p:spTree>
    <p:extLst>
      <p:ext uri="{BB962C8B-B14F-4D97-AF65-F5344CB8AC3E}">
        <p14:creationId xmlns:p14="http://schemas.microsoft.com/office/powerpoint/2010/main" val="15389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Uygun Staj Yeri Bulma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yaz stajı için firmayı/işyerini kendileri bulmak zorundadırlar. Bölüm hocalarınıza yönlendirmeleri için danışabilirsiniz. Ancak bölüm hocalarınızın size staj yeri bulma zorunluluğu yoktur.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yapılacak işyerinde</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1 adet </a:t>
            </a:r>
            <a:r>
              <a:rPr lang="tr-TR" b="1" dirty="0">
                <a:latin typeface="Times New Roman" panose="02020603050405020304" pitchFamily="18" charset="0"/>
                <a:cs typeface="Times New Roman" panose="02020603050405020304" pitchFamily="18" charset="0"/>
              </a:rPr>
              <a:t>Elektrik-Elektronik/Elektrik/Elektronik Haberleşme</a:t>
            </a:r>
            <a:r>
              <a:rPr lang="tr-TR" dirty="0">
                <a:latin typeface="Times New Roman" panose="02020603050405020304" pitchFamily="18" charset="0"/>
                <a:cs typeface="Times New Roman" panose="02020603050405020304" pitchFamily="18" charset="0"/>
              </a:rPr>
              <a:t> mühendisi olma zorunluluğu vardır. Bu şartı sağlamayan öğrenciler stajı tamamlamış olsalar dahi stajları kabul edilmeyecektir.</a:t>
            </a:r>
          </a:p>
        </p:txBody>
      </p:sp>
    </p:spTree>
    <p:extLst>
      <p:ext uri="{BB962C8B-B14F-4D97-AF65-F5344CB8AC3E}">
        <p14:creationId xmlns:p14="http://schemas.microsoft.com/office/powerpoint/2010/main" val="207346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 Bulunduktan Sonra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84456" y="1533899"/>
            <a:ext cx="9010036"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yeri belirlendikten sonra internet sayfasından </a:t>
            </a:r>
            <a:r>
              <a:rPr lang="tr-TR" b="1" dirty="0">
                <a:latin typeface="Times New Roman" panose="02020603050405020304" pitchFamily="18" charset="0"/>
                <a:cs typeface="Times New Roman" panose="02020603050405020304" pitchFamily="18" charset="0"/>
              </a:rPr>
              <a:t>«Yaz stajı başvuru formu» </a:t>
            </a:r>
            <a:r>
              <a:rPr lang="tr-TR" dirty="0">
                <a:latin typeface="Times New Roman" panose="02020603050405020304" pitchFamily="18" charset="0"/>
                <a:cs typeface="Times New Roman" panose="02020603050405020304" pitchFamily="18" charset="0"/>
              </a:rPr>
              <a:t>doldurulur.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formunda </a:t>
            </a:r>
            <a:r>
              <a:rPr lang="tr-TR" b="1" dirty="0">
                <a:latin typeface="Times New Roman" panose="02020603050405020304" pitchFamily="18" charset="0"/>
                <a:cs typeface="Times New Roman" panose="02020603050405020304" pitchFamily="18" charset="0"/>
              </a:rPr>
              <a:t>«Yaz Dönemi» </a:t>
            </a:r>
            <a:r>
              <a:rPr lang="tr-TR" dirty="0">
                <a:latin typeface="Times New Roman" panose="02020603050405020304" pitchFamily="18" charset="0"/>
                <a:cs typeface="Times New Roman" panose="02020603050405020304" pitchFamily="18" charset="0"/>
              </a:rPr>
              <a:t>Seçilmelidir.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PDF çıktısı al butonu ile formun </a:t>
            </a:r>
            <a:r>
              <a:rPr lang="tr-TR" b="1" u="sng" dirty="0">
                <a:latin typeface="Times New Roman" panose="02020603050405020304" pitchFamily="18" charset="0"/>
                <a:cs typeface="Times New Roman" panose="02020603050405020304" pitchFamily="18" charset="0"/>
              </a:rPr>
              <a:t>3 adet </a:t>
            </a:r>
            <a:r>
              <a:rPr lang="tr-TR" dirty="0">
                <a:latin typeface="Times New Roman" panose="02020603050405020304" pitchFamily="18" charset="0"/>
                <a:cs typeface="Times New Roman" panose="02020603050405020304" pitchFamily="18" charset="0"/>
              </a:rPr>
              <a:t> çıktısı alınmalıdır.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Başvuru formu Bilgisayar ortamında doldurulacak olup el ile doldurulan formlar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89ADC930-42E0-447F-931E-8A22AD00F7FA}"/>
              </a:ext>
            </a:extLst>
          </p:cNvPr>
          <p:cNvSpPr txBox="1"/>
          <p:nvPr/>
        </p:nvSpPr>
        <p:spPr>
          <a:xfrm>
            <a:off x="210164" y="5974525"/>
            <a:ext cx="4973167" cy="341632"/>
          </a:xfrm>
          <a:prstGeom prst="rect">
            <a:avLst/>
          </a:prstGeom>
          <a:noFill/>
        </p:spPr>
        <p:txBody>
          <a:bodyPr wrap="square" rtlCol="0">
            <a:spAutoFit/>
          </a:bodyPr>
          <a:lstStyle/>
          <a:p>
            <a:pPr algn="just">
              <a:lnSpc>
                <a:spcPct val="90000"/>
              </a:lnSpc>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64" y="4486981"/>
            <a:ext cx="4314985" cy="1278814"/>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882" y="3612630"/>
            <a:ext cx="6972308" cy="3245370"/>
          </a:xfrm>
          <a:prstGeom prst="rect">
            <a:avLst/>
          </a:prstGeom>
        </p:spPr>
      </p:pic>
    </p:spTree>
    <p:extLst>
      <p:ext uri="{BB962C8B-B14F-4D97-AF65-F5344CB8AC3E}">
        <p14:creationId xmlns:p14="http://schemas.microsoft.com/office/powerpoint/2010/main" val="398871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Çıktısı alınan başvuru formuyla yapılacaklar</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582519"/>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formları öncelikle </a:t>
            </a:r>
            <a:r>
              <a:rPr lang="tr-TR" b="1" dirty="0">
                <a:latin typeface="Times New Roman" panose="02020603050405020304" pitchFamily="18" charset="0"/>
                <a:cs typeface="Times New Roman" panose="02020603050405020304" pitchFamily="18" charset="0"/>
              </a:rPr>
              <a:t>iş yerlerine </a:t>
            </a:r>
            <a:r>
              <a:rPr lang="tr-TR" dirty="0">
                <a:latin typeface="Times New Roman" panose="02020603050405020304" pitchFamily="18" charset="0"/>
                <a:cs typeface="Times New Roman" panose="02020603050405020304" pitchFamily="18" charset="0"/>
              </a:rPr>
              <a:t>onaylatılmalıdır.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Ardından yaz stajı başvuru formları, İSG belgesi ve cumartesi çalışma belgesi (eğer staj yaptığınız şirket cumartesi günü de çalışıyor ise gereklidir) sisteme yüklenmelidir.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Sisteme yüklenen belgeler onaylandıktan sonra belgelerin birer kopyası tahakkuk biriminden Mutlu Boztaş’a teslim edilecektir.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 son olarak yaz stajı başvuru sistemine </a:t>
            </a:r>
            <a:r>
              <a:rPr lang="tr-TR" b="1" dirty="0">
                <a:latin typeface="Times New Roman" panose="02020603050405020304" pitchFamily="18" charset="0"/>
                <a:cs typeface="Times New Roman" panose="02020603050405020304" pitchFamily="18" charset="0"/>
              </a:rPr>
              <a:t>SGK belgeniz okul tarafından </a:t>
            </a:r>
            <a:r>
              <a:rPr lang="tr-TR" dirty="0">
                <a:latin typeface="Times New Roman" panose="02020603050405020304" pitchFamily="18" charset="0"/>
                <a:cs typeface="Times New Roman" panose="02020603050405020304" pitchFamily="18" charset="0"/>
              </a:rPr>
              <a:t>yüklenecektir.</a:t>
            </a: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Onaylama işlemlerinden sonra;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 (1 nüsha)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S.G.K. kayıt belgesi alınıp </a:t>
            </a:r>
            <a:r>
              <a:rPr lang="tr-TR" b="1" dirty="0">
                <a:latin typeface="Times New Roman" panose="02020603050405020304" pitchFamily="18" charset="0"/>
                <a:cs typeface="Times New Roman" panose="02020603050405020304" pitchFamily="18" charset="0"/>
              </a:rPr>
              <a:t>işyerine</a:t>
            </a:r>
            <a:r>
              <a:rPr lang="tr-TR" dirty="0">
                <a:latin typeface="Times New Roman" panose="02020603050405020304" pitchFamily="18" charset="0"/>
                <a:cs typeface="Times New Roman" panose="02020603050405020304" pitchFamily="18" charset="0"/>
              </a:rPr>
              <a:t> yaz stajı başlangıcında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8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İşsizlik Fonu</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18" y="1746680"/>
            <a:ext cx="8833363" cy="1990233"/>
          </a:xfrm>
          <a:prstGeom prst="rect">
            <a:avLst/>
          </a:prstGeom>
        </p:spPr>
      </p:pic>
      <p:sp>
        <p:nvSpPr>
          <p:cNvPr id="9" name="Metin kutusu 8">
            <a:extLst>
              <a:ext uri="{FF2B5EF4-FFF2-40B4-BE49-F238E27FC236}">
                <a16:creationId xmlns:a16="http://schemas.microsoft.com/office/drawing/2014/main" id="{3F38429E-C95E-4B96-BF2C-B46119714F3B}"/>
              </a:ext>
            </a:extLst>
          </p:cNvPr>
          <p:cNvSpPr txBox="1"/>
          <p:nvPr/>
        </p:nvSpPr>
        <p:spPr>
          <a:xfrm>
            <a:off x="1215623" y="3736913"/>
            <a:ext cx="9010036" cy="3083921"/>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Söz konusu ödeme, özel işletmelere aktarım şeklinde yapılacağından, Üniversitemiz öğrencilerinden zorunlu staj eğitimine tabi olup, işletmelerle imzaladığı sözleşme gereği ücret alanların Yükseköğretim Kurulu Başkanlığına bildirilebilmesi için Öğrenciye ücret ödendiğine dair banka dekontunun ve bu formun eksiksiz olarak doldurulup staj bitiminde veya takip eden ayın </a:t>
            </a:r>
            <a:r>
              <a:rPr lang="tr-TR" b="1" dirty="0">
                <a:latin typeface="Times New Roman" panose="02020603050405020304" pitchFamily="18" charset="0"/>
                <a:cs typeface="Times New Roman" panose="02020603050405020304" pitchFamily="18" charset="0"/>
              </a:rPr>
              <a:t>10’una</a:t>
            </a:r>
            <a:r>
              <a:rPr lang="tr-TR" dirty="0">
                <a:latin typeface="Times New Roman" panose="02020603050405020304" pitchFamily="18" charset="0"/>
                <a:cs typeface="Times New Roman" panose="02020603050405020304" pitchFamily="18" charset="0"/>
              </a:rPr>
              <a:t>  kadar  Dekanlığımız Staj Birimine ulaştırılması gerekmektedir.  Dekont göndermeyen  işyerlerine ödeme yapılmayacaktır.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NOT: İşsizlik fonu katkısı için dekont ve form </a:t>
            </a:r>
            <a:r>
              <a:rPr lang="tr-TR" b="1" dirty="0">
                <a:latin typeface="Times New Roman" panose="02020603050405020304" pitchFamily="18" charset="0"/>
                <a:cs typeface="Times New Roman" panose="02020603050405020304" pitchFamily="18" charset="0"/>
              </a:rPr>
              <a:t>Mutlu </a:t>
            </a:r>
            <a:r>
              <a:rPr lang="tr-TR" b="1" dirty="0" err="1">
                <a:latin typeface="Times New Roman" panose="02020603050405020304" pitchFamily="18" charset="0"/>
                <a:cs typeface="Times New Roman" panose="02020603050405020304" pitchFamily="18" charset="0"/>
              </a:rPr>
              <a:t>BOZTAŞ’a</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staj bitiminde, internet sayfamızdan belli edilen tarihte elden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2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yerinde kaza olması durumunda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72264" y="3228592"/>
            <a:ext cx="9010036" cy="1366528"/>
          </a:xfrm>
          <a:prstGeom prst="rect">
            <a:avLst/>
          </a:prstGeom>
          <a:noFill/>
        </p:spPr>
        <p:txBody>
          <a:bodyPr wrap="square" rtlCol="0">
            <a:spAutoFit/>
          </a:bodyPr>
          <a:lstStyle/>
          <a:p>
            <a:pPr algn="ctr">
              <a:lnSpc>
                <a:spcPct val="90000"/>
              </a:lnSpc>
            </a:pPr>
            <a:r>
              <a:rPr lang="tr-TR" sz="2800" b="1" dirty="0">
                <a:latin typeface="Times New Roman" panose="02020603050405020304" pitchFamily="18" charset="0"/>
                <a:cs typeface="Times New Roman" panose="02020603050405020304" pitchFamily="18" charset="0"/>
              </a:rPr>
              <a:t>Öğrenci başına bir kaza gelmesi durumunda staj ve işyeri eğitimi komisyonu </a:t>
            </a:r>
            <a:r>
              <a:rPr lang="tr-TR" sz="2800" b="1" u="sng" dirty="0">
                <a:latin typeface="Times New Roman" panose="02020603050405020304" pitchFamily="18" charset="0"/>
                <a:cs typeface="Times New Roman" panose="02020603050405020304" pitchFamily="18" charset="0"/>
              </a:rPr>
              <a:t>3 gün içinde </a:t>
            </a:r>
            <a:r>
              <a:rPr lang="tr-TR" sz="2800" b="1" dirty="0">
                <a:latin typeface="Times New Roman" panose="02020603050405020304" pitchFamily="18" charset="0"/>
                <a:cs typeface="Times New Roman" panose="02020603050405020304" pitchFamily="18" charset="0"/>
              </a:rPr>
              <a:t>bilgilendirilmelidir.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8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DEFTERİ</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6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 staja başlamadan onaylanacak</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 Rektörlük karşısındaki Caminin külliyesinde bulunan üniversitemizin kitap satış bürosundan alınabilir.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alındıktan sonra;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648343" y="4082578"/>
            <a:ext cx="4952578" cy="2686448"/>
          </a:xfrm>
          <a:prstGeom prst="rect">
            <a:avLst/>
          </a:prstGeom>
          <a:noFill/>
          <a:ln>
            <a:noFill/>
          </a:ln>
        </p:spPr>
      </p:pic>
      <p:sp>
        <p:nvSpPr>
          <p:cNvPr id="7" name="Sağ Ok 6"/>
          <p:cNvSpPr/>
          <p:nvPr/>
        </p:nvSpPr>
        <p:spPr>
          <a:xfrm flipH="1">
            <a:off x="6505576" y="5818560"/>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3F38429E-C95E-4B96-BF2C-B46119714F3B}"/>
              </a:ext>
            </a:extLst>
          </p:cNvPr>
          <p:cNvSpPr txBox="1"/>
          <p:nvPr/>
        </p:nvSpPr>
        <p:spPr>
          <a:xfrm>
            <a:off x="6848476" y="5425802"/>
            <a:ext cx="5343524" cy="1588127"/>
          </a:xfrm>
          <a:prstGeom prst="rect">
            <a:avLst/>
          </a:prstGeom>
          <a:noFill/>
        </p:spPr>
        <p:txBody>
          <a:bodyPr wrap="square" rtlCol="0">
            <a:spAutoFit/>
          </a:bodyPr>
          <a:lstStyle/>
          <a:p>
            <a:pPr lvl="1"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rgbClr val="FF0000"/>
                </a:solidFill>
                <a:latin typeface="Times New Roman" panose="02020603050405020304" pitchFamily="18" charset="0"/>
                <a:cs typeface="Times New Roman" panose="02020603050405020304" pitchFamily="18" charset="0"/>
              </a:rPr>
              <a:t>Defterin birinci sayfasındaki “öğrenci tarafından doldurulacaktır” başlığının altındaki kısım eksiksiz doldurulup komisyon tarafından onaylanacaktır.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3F38429E-C95E-4B96-BF2C-B46119714F3B}"/>
              </a:ext>
            </a:extLst>
          </p:cNvPr>
          <p:cNvSpPr txBox="1"/>
          <p:nvPr/>
        </p:nvSpPr>
        <p:spPr>
          <a:xfrm>
            <a:off x="6848476" y="4156568"/>
            <a:ext cx="5343524" cy="1338828"/>
          </a:xfrm>
          <a:prstGeom prst="rect">
            <a:avLst/>
          </a:prstGeom>
          <a:noFill/>
        </p:spPr>
        <p:txBody>
          <a:bodyPr wrap="square" rtlCol="0">
            <a:spAutoFit/>
          </a:bodyPr>
          <a:lstStyle/>
          <a:p>
            <a:pPr lvl="1"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solidFill>
                <a:schemeClr val="accent6">
                  <a:lumMod val="50000"/>
                </a:schemeClr>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chemeClr val="accent6">
                    <a:lumMod val="50000"/>
                  </a:schemeClr>
                </a:solidFill>
                <a:latin typeface="Times New Roman" panose="02020603050405020304" pitchFamily="18" charset="0"/>
                <a:cs typeface="Times New Roman" panose="02020603050405020304" pitchFamily="18" charset="0"/>
              </a:rPr>
              <a:t>Fotoğrafı eksik olan defterler onaylanmayacaktır.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0" name="Sağ Ok 9"/>
          <p:cNvSpPr/>
          <p:nvPr/>
        </p:nvSpPr>
        <p:spPr>
          <a:xfrm flipH="1">
            <a:off x="6505576" y="4623191"/>
            <a:ext cx="685800" cy="4012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3657600" y="376825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1162052" y="2900975"/>
            <a:ext cx="5343524" cy="1089529"/>
          </a:xfrm>
          <a:prstGeom prst="rect">
            <a:avLst/>
          </a:prstGeom>
          <a:noFill/>
        </p:spPr>
        <p:txBody>
          <a:bodyPr wrap="square" rtlCol="0">
            <a:spAutoFit/>
          </a:bodyPr>
          <a:lstStyle/>
          <a:p>
            <a:pPr lvl="1" algn="just">
              <a:lnSpc>
                <a:spcPct val="90000"/>
              </a:lnSpc>
            </a:pPr>
            <a:r>
              <a:rPr lang="tr-TR" b="1" dirty="0">
                <a:solidFill>
                  <a:srgbClr val="002060"/>
                </a:solidFill>
              </a:rPr>
              <a:t>“Öğrenci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35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Gün Sayısı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143614" y="1841930"/>
            <a:ext cx="9010036" cy="1338828"/>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Cumartesi günleri; “cumartesi çalışma belgesi” doldurulmak suretiyle staj yapılabilir.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Pazar günleri de resmi tatil günleri gibi değerlendirilmektedir.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
        <p:nvSpPr>
          <p:cNvPr id="16" name="Metin kutusu 15">
            <a:extLst>
              <a:ext uri="{FF2B5EF4-FFF2-40B4-BE49-F238E27FC236}">
                <a16:creationId xmlns:a16="http://schemas.microsoft.com/office/drawing/2014/main" id="{89ADC930-42E0-447F-931E-8A22AD00F7FA}"/>
              </a:ext>
            </a:extLst>
          </p:cNvPr>
          <p:cNvSpPr txBox="1"/>
          <p:nvPr/>
        </p:nvSpPr>
        <p:spPr>
          <a:xfrm>
            <a:off x="1628246" y="6011093"/>
            <a:ext cx="4973167" cy="61863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46" y="4273204"/>
            <a:ext cx="6153150" cy="1428750"/>
          </a:xfrm>
          <a:prstGeom prst="rect">
            <a:avLst/>
          </a:prstGeom>
        </p:spPr>
      </p:pic>
    </p:spTree>
    <p:extLst>
      <p:ext uri="{BB962C8B-B14F-4D97-AF65-F5344CB8AC3E}">
        <p14:creationId xmlns:p14="http://schemas.microsoft.com/office/powerpoint/2010/main" val="332948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İşveren tarafından doldurulacak bölüm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1.sayfasındaki  </a:t>
            </a:r>
            <a:r>
              <a:rPr lang="tr-TR" b="1" dirty="0">
                <a:latin typeface="Times New Roman" panose="02020603050405020304" pitchFamily="18" charset="0"/>
                <a:cs typeface="Times New Roman" panose="02020603050405020304" pitchFamily="18" charset="0"/>
              </a:rPr>
              <a:t>“işveren tarafından doldurulacak” </a:t>
            </a:r>
            <a:r>
              <a:rPr lang="tr-TR" dirty="0">
                <a:latin typeface="Times New Roman" panose="02020603050405020304" pitchFamily="18" charset="0"/>
                <a:cs typeface="Times New Roman" panose="02020603050405020304" pitchFamily="18" charset="0"/>
              </a:rPr>
              <a:t>başlığının altındaki kısım, İşyeri veya Firma tarafından eksiksiz doldurulacaktır. Bu kısmın doldurulması öğrencinin sorumluluğundadır.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089529"/>
          </a:xfrm>
          <a:prstGeom prst="rect">
            <a:avLst/>
          </a:prstGeom>
          <a:noFill/>
        </p:spPr>
        <p:txBody>
          <a:bodyPr wrap="square" rtlCol="0">
            <a:spAutoFit/>
          </a:bodyPr>
          <a:lstStyle/>
          <a:p>
            <a:pPr lvl="1" algn="just">
              <a:lnSpc>
                <a:spcPct val="90000"/>
              </a:lnSpc>
            </a:pPr>
            <a:r>
              <a:rPr lang="tr-TR" b="1" dirty="0">
                <a:solidFill>
                  <a:srgbClr val="002060"/>
                </a:solidFill>
              </a:rPr>
              <a:t>“İşveren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66952" y="3524287"/>
            <a:ext cx="5505248" cy="3151329"/>
          </a:xfrm>
          <a:prstGeom prst="rect">
            <a:avLst/>
          </a:prstGeom>
          <a:noFill/>
          <a:ln>
            <a:noFill/>
          </a:ln>
        </p:spPr>
      </p:pic>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641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Pratik çalışmaların günlere dağılım çizelgesi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sayfalarında bulunan </a:t>
            </a:r>
            <a:r>
              <a:rPr lang="tr-TR" b="1" dirty="0">
                <a:latin typeface="Times New Roman" panose="02020603050405020304" pitchFamily="18" charset="0"/>
                <a:cs typeface="Times New Roman" panose="02020603050405020304" pitchFamily="18" charset="0"/>
              </a:rPr>
              <a:t>“pratik çalışmaların günlere dağılım çizelgesi” </a:t>
            </a:r>
            <a:r>
              <a:rPr lang="tr-TR" dirty="0">
                <a:latin typeface="Times New Roman" panose="02020603050405020304" pitchFamily="18" charset="0"/>
                <a:cs typeface="Times New Roman" panose="02020603050405020304" pitchFamily="18" charset="0"/>
              </a:rPr>
              <a:t>kısmı dikkatlice doldurulacak, hem öğrencinin hem de amirin imzası kısımları eksiksiz olacaktır.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338828"/>
          </a:xfrm>
          <a:prstGeom prst="rect">
            <a:avLst/>
          </a:prstGeom>
          <a:noFill/>
        </p:spPr>
        <p:txBody>
          <a:bodyPr wrap="square" rtlCol="0">
            <a:spAutoFit/>
          </a:bodyPr>
          <a:lstStyle/>
          <a:p>
            <a:pPr lvl="1" algn="just">
              <a:lnSpc>
                <a:spcPct val="90000"/>
              </a:lnSpc>
            </a:pPr>
            <a:r>
              <a:rPr lang="tr-TR" b="1" dirty="0">
                <a:solidFill>
                  <a:srgbClr val="002060"/>
                </a:solidFill>
              </a:rPr>
              <a:t>“Pratik çalışmaların günlere dağılım çizelgesi”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916857" y="2583519"/>
            <a:ext cx="4312493" cy="4248150"/>
          </a:xfrm>
          <a:prstGeom prst="rect">
            <a:avLst/>
          </a:prstGeom>
          <a:noFill/>
          <a:ln>
            <a:noFill/>
          </a:ln>
        </p:spPr>
      </p:pic>
    </p:spTree>
    <p:extLst>
      <p:ext uri="{BB962C8B-B14F-4D97-AF65-F5344CB8AC3E}">
        <p14:creationId xmlns:p14="http://schemas.microsoft.com/office/powerpoint/2010/main" val="42492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Komisyonu</a:t>
            </a:r>
          </a:p>
          <a:p>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yaz stajı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Tuba Nur SERTTAŞ</a:t>
            </a:r>
          </a:p>
          <a:p>
            <a:r>
              <a:rPr lang="tr-TR" sz="3200" b="1" dirty="0">
                <a:latin typeface="Times New Roman" panose="02020603050405020304" pitchFamily="18" charset="0"/>
                <a:cs typeface="Times New Roman" panose="02020603050405020304" pitchFamily="18" charset="0"/>
              </a:rPr>
              <a:t>Arş. Gör. Atakan ÖZTÜRK</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29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sayfalarının üst kısmındaki “iş/birim adı, başlama tarihi, bitiş tarihi ve yapım/çalışma süresi” kısımları doğru ve eksiksiz bir şekilde doldurulacaktır. Bunun altında kalan “yapılan işler” kısmı ise detaylı bir şekilde özenle doldurulacaktır. Bu kısım doldurulurken, anlatımı kuvvetlendirmek için yapılan işlere ilişkin fotoğraflar da eklenebilir. “tasdik edenin Adı-soyadı imza” kısmı da, her sayfada eksiksiz doldurulacaktır. Bu sayfalarda herhangi bir ciddiyetsizlik hâli tespit edildiğinde, öğrencinin yapmış olduğu staj gününden komisyon kararı ile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doldurulurken; aynı iş tekrar tekrar yapılmış ise, birinci yapıldığı tarihte detaylı bir şekilde anlatılması yeterlidir.  Örneğin 5 gün aynı işi yaptıysanız defterde 3-6 sayfada anlatarak 5 günlük tarih aralığını yazınız.</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4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154463" y="1457325"/>
            <a:ext cx="4132287" cy="5400675"/>
          </a:xfrm>
          <a:prstGeom prst="rect">
            <a:avLst/>
          </a:prstGeom>
          <a:noFill/>
          <a:ln>
            <a:noFill/>
          </a:ln>
        </p:spPr>
      </p:pic>
      <p:sp>
        <p:nvSpPr>
          <p:cNvPr id="2" name="Sağ Ok 1"/>
          <p:cNvSpPr/>
          <p:nvPr/>
        </p:nvSpPr>
        <p:spPr>
          <a:xfrm rot="2820224">
            <a:off x="2833143" y="4766872"/>
            <a:ext cx="3207895" cy="6595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Dikdörtgen 2"/>
          <p:cNvSpPr/>
          <p:nvPr/>
        </p:nvSpPr>
        <p:spPr>
          <a:xfrm>
            <a:off x="205760" y="2519704"/>
            <a:ext cx="3948703" cy="1631216"/>
          </a:xfrm>
          <a:prstGeom prst="rect">
            <a:avLst/>
          </a:prstGeom>
        </p:spPr>
        <p:txBody>
          <a:bodyPr wrap="square">
            <a:spAutoFit/>
          </a:bodyPr>
          <a:lstStyle/>
          <a:p>
            <a:pPr algn="just"/>
            <a:r>
              <a:rPr lang="tr-TR" sz="2000" dirty="0">
                <a:solidFill>
                  <a:srgbClr val="FF0000"/>
                </a:solidFill>
                <a:latin typeface="Times New Roman" panose="02020603050405020304" pitchFamily="18" charset="0"/>
                <a:cs typeface="Times New Roman" panose="02020603050405020304" pitchFamily="18" charset="0"/>
              </a:rPr>
              <a:t>Defterinizde günlük yapılan işlemleri yazdıktan sonra, sizden sorumlu mühendisin defteri kontrol etmesi ve her sayfayı örnekteki gibi imzalaması gerekmektedir.</a:t>
            </a:r>
            <a:endParaRPr lang="tr-TR" sz="2000" dirty="0">
              <a:solidFill>
                <a:srgbClr val="FF0000"/>
              </a:solidFill>
            </a:endParaRPr>
          </a:p>
        </p:txBody>
      </p:sp>
    </p:spTree>
    <p:extLst>
      <p:ext uri="{BB962C8B-B14F-4D97-AF65-F5344CB8AC3E}">
        <p14:creationId xmlns:p14="http://schemas.microsoft.com/office/powerpoint/2010/main" val="354751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başarı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 başarı formu(gizlidir)” kısmı işyeri veya firma tarafından doldurulacaktır. Şirket mührü ve yetkili imzası ile birlikte kapalı zarf içinde </a:t>
            </a:r>
            <a:r>
              <a:rPr lang="tr-TR" b="1" dirty="0">
                <a:latin typeface="Times New Roman" panose="02020603050405020304" pitchFamily="18" charset="0"/>
                <a:cs typeface="Times New Roman" panose="02020603050405020304" pitchFamily="18" charset="0"/>
              </a:rPr>
              <a:t>Staj Defteri ile birlikte teslim edilecektir. </a:t>
            </a:r>
            <a:r>
              <a:rPr lang="tr-TR" u="sng" dirty="0">
                <a:latin typeface="Times New Roman" panose="02020603050405020304" pitchFamily="18" charset="0"/>
                <a:cs typeface="Times New Roman" panose="02020603050405020304" pitchFamily="18" charset="0"/>
              </a:rPr>
              <a:t>“Staj başarı formu(gizlidir)”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2103165" y="3009517"/>
            <a:ext cx="6336704" cy="3384376"/>
          </a:xfrm>
          <a:prstGeom prst="rect">
            <a:avLst/>
          </a:prstGeom>
          <a:noFill/>
          <a:ln>
            <a:noFill/>
          </a:ln>
        </p:spPr>
      </p:pic>
    </p:spTree>
    <p:extLst>
      <p:ext uri="{BB962C8B-B14F-4D97-AF65-F5344CB8AC3E}">
        <p14:creationId xmlns:p14="http://schemas.microsoft.com/office/powerpoint/2010/main" val="1780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Stajyer Puantaj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“stajyer öğrenci puantaj formu” defterin arkasından koparılmadan doldurulacaktır. Her ay için ayrı ayrı düzenlenecektir. </a:t>
            </a:r>
            <a:r>
              <a:rPr lang="tr-TR" b="1" dirty="0">
                <a:latin typeface="Times New Roman" panose="02020603050405020304" pitchFamily="18" charset="0"/>
                <a:cs typeface="Times New Roman" panose="02020603050405020304" pitchFamily="18" charset="0"/>
              </a:rPr>
              <a:t>Staj defteri ile birlikte teslim edilecektir. </a:t>
            </a:r>
            <a:r>
              <a:rPr lang="tr-TR" dirty="0">
                <a:latin typeface="Times New Roman" panose="02020603050405020304" pitchFamily="18" charset="0"/>
                <a:cs typeface="Times New Roman" panose="02020603050405020304" pitchFamily="18" charset="0"/>
              </a:rPr>
              <a:t>“stajyer öğrenci puantaj formu”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2210594" y="3009517"/>
            <a:ext cx="4680520" cy="3600400"/>
          </a:xfrm>
          <a:prstGeom prst="rect">
            <a:avLst/>
          </a:prstGeom>
          <a:noFill/>
          <a:ln>
            <a:noFill/>
          </a:ln>
        </p:spPr>
      </p:pic>
    </p:spTree>
    <p:extLst>
      <p:ext uri="{BB962C8B-B14F-4D97-AF65-F5344CB8AC3E}">
        <p14:creationId xmlns:p14="http://schemas.microsoft.com/office/powerpoint/2010/main" val="346273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2834622"/>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her bölümünün doldurulması öğrencinin sorumluluğundadır. İşletmelere onaylatılan her türlü belgede kaşe veya mühür imza ile birlikte bulunmalıdır. Aksi durumlarda; yukarıda belirtilen şekillerde, öğrencinin yapmış olduğu staj gününden düşüm yapılacaktır.</a:t>
            </a: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 staj defterini doldururken defterin yetmemesi durumunda, staj defterinin boş bir sayfasını istediği miktarda çoğaltabilir ve yazmak istediklerini bu sayfalara yazabilir. Ancak, öğrenci çoğalttığı sayfaları da diğer sayfalar gibi yetkili kişiye onaylatmalıdır. Daha sonra, bu sayfaları staj defterine eklemelidir.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6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17106" y="1816657"/>
            <a:ext cx="12192000" cy="1621675"/>
          </a:xfrm>
          <a:noFill/>
        </p:spPr>
        <p:txBody>
          <a:bodyPr>
            <a:normAutofit/>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SONU</a:t>
            </a: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0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Sonu</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433041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bitiminde, staj defteri ve kapalı zarf içindeki “staj başarı formu(gizlidir)” kısmı staj komisyonuna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Son teslim tarihi öğrencilere internet sitesi ve panolardan duyurulacaktır. Genellikle ders başlangıcından itibaren ilk 3 hafta içerisinde teslim edilmesi beklenir. Ancak bölüm başkanlığınca bu tarihlerde değişiklikler olabilir. Defter teslim tarihi ile ilgili olarak duyuruları takip etmeniz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Belirtilen son teslim tarihinden daha sonraki bir tarihte teslim edilen defterler için; öğrencinin yapmış olduğu staj gününden gecikilen gün sayısının iki katı kadar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defterinizi teslim etmeden önce defterinizde eksik olup olmadığını kontrol ediniz.</a:t>
            </a:r>
          </a:p>
          <a:p>
            <a:pPr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85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 Yeri Eğitimine Gidecek Öğrencilerin Dikkatine</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02160" y="2889680"/>
            <a:ext cx="9010036" cy="1421928"/>
          </a:xfrm>
          <a:prstGeom prst="rect">
            <a:avLst/>
          </a:prstGeom>
          <a:noFill/>
        </p:spPr>
        <p:txBody>
          <a:bodyPr wrap="square" rtlCol="0">
            <a:spAutoFit/>
          </a:bodyPr>
          <a:lstStyle/>
          <a:p>
            <a:pPr algn="just">
              <a:lnSpc>
                <a:spcPct val="90000"/>
              </a:lnSpc>
            </a:pPr>
            <a:r>
              <a:rPr lang="tr-TR" sz="3200" i="1" u="sng" dirty="0">
                <a:latin typeface="Times New Roman" panose="02020603050405020304" pitchFamily="18" charset="0"/>
                <a:cs typeface="Times New Roman" panose="02020603050405020304" pitchFamily="18" charset="0"/>
              </a:rPr>
              <a:t>İş yeri eğitimine gidecek olan öğrenciler</a:t>
            </a:r>
            <a:r>
              <a:rPr lang="tr-TR" sz="3200" dirty="0">
                <a:latin typeface="Times New Roman" panose="02020603050405020304" pitchFamily="18" charset="0"/>
                <a:cs typeface="Times New Roman" panose="02020603050405020304" pitchFamily="18" charset="0"/>
              </a:rPr>
              <a:t>, İş yeri eğitimi evraklarını düzenlemek için geldiklerinde staj defterini teslim edebilirler.</a:t>
            </a:r>
          </a:p>
        </p:txBody>
      </p:sp>
    </p:spTree>
    <p:extLst>
      <p:ext uri="{BB962C8B-B14F-4D97-AF65-F5344CB8AC3E}">
        <p14:creationId xmlns:p14="http://schemas.microsoft.com/office/powerpoint/2010/main" val="409397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4100515"/>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TEŞEKKÜRLER</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5460934"/>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3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İşyeri Eğitimi Komisyonu</a:t>
            </a:r>
          </a:p>
          <a:p>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işyeri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Tuba Nur SERTTAŞ</a:t>
            </a:r>
          </a:p>
          <a:p>
            <a:r>
              <a:rPr lang="tr-TR" sz="3200" b="1" dirty="0">
                <a:latin typeface="Times New Roman" panose="02020603050405020304" pitchFamily="18" charset="0"/>
                <a:cs typeface="Times New Roman" panose="02020603050405020304" pitchFamily="18" charset="0"/>
              </a:rPr>
              <a:t>Arş. Gör. Dr. Mehmet YUMURTACI</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3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1726627"/>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Fakültemiz internet sayfasını sürekli kontrol edin:</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yapacak tüm öğrencilerin Teknoloji Fakültesi internet sayfasının Elektrik Elektronik Mühendisliği Bölümü sekmesinden</a:t>
            </a:r>
            <a:r>
              <a:rPr lang="tr-TR" b="1" dirty="0">
                <a:latin typeface="Times New Roman" panose="02020603050405020304" pitchFamily="18" charset="0"/>
                <a:cs typeface="Times New Roman" panose="02020603050405020304" pitchFamily="18" charset="0"/>
              </a:rPr>
              <a:t> yaz stajı</a:t>
            </a:r>
            <a:r>
              <a:rPr lang="tr-TR" dirty="0">
                <a:latin typeface="Times New Roman" panose="02020603050405020304" pitchFamily="18" charset="0"/>
                <a:cs typeface="Times New Roman" panose="02020603050405020304" pitchFamily="18" charset="0"/>
              </a:rPr>
              <a:t> ile ilgili hususları okumaları gerekmektedir.</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512" y="3414422"/>
            <a:ext cx="6951380" cy="3408992"/>
          </a:xfrm>
          <a:prstGeom prst="rect">
            <a:avLst/>
          </a:prstGeom>
        </p:spPr>
      </p:pic>
    </p:spTree>
    <p:extLst>
      <p:ext uri="{BB962C8B-B14F-4D97-AF65-F5344CB8AC3E}">
        <p14:creationId xmlns:p14="http://schemas.microsoft.com/office/powerpoint/2010/main" val="189747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EB05F248-EC2A-441D-B532-C5185A11B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615" y="2340863"/>
            <a:ext cx="11403016" cy="3843517"/>
          </a:xfrm>
          <a:prstGeom prst="rect">
            <a:avLst/>
          </a:prstGeom>
        </p:spPr>
      </p:pic>
    </p:spTree>
    <p:extLst>
      <p:ext uri="{BB962C8B-B14F-4D97-AF65-F5344CB8AC3E}">
        <p14:creationId xmlns:p14="http://schemas.microsoft.com/office/powerpoint/2010/main" val="25627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00ACC3-A740-4113-A676-BF9200EE6B59}"/>
              </a:ext>
            </a:extLst>
          </p:cNvPr>
          <p:cNvSpPr>
            <a:spLocks noGrp="1"/>
          </p:cNvSpPr>
          <p:nvPr>
            <p:ph type="subTitle" idx="1"/>
          </p:nvPr>
        </p:nvSpPr>
        <p:spPr>
          <a:xfrm>
            <a:off x="0" y="0"/>
            <a:ext cx="12192000" cy="6858000"/>
          </a:xfrm>
        </p:spPr>
        <p:txBody>
          <a:bodyPr>
            <a:normAutofit/>
          </a:bodyPr>
          <a:lstStyle/>
          <a:p>
            <a:endParaRPr lang="tr-TR" dirty="0"/>
          </a:p>
          <a:p>
            <a:endParaRPr lang="tr-TR" dirty="0"/>
          </a:p>
        </p:txBody>
      </p:sp>
      <p:pic>
        <p:nvPicPr>
          <p:cNvPr id="6" name="Resim 5">
            <a:extLst>
              <a:ext uri="{FF2B5EF4-FFF2-40B4-BE49-F238E27FC236}">
                <a16:creationId xmlns:a16="http://schemas.microsoft.com/office/drawing/2014/main" id="{53DAA0D1-E2CE-4170-A48A-16BDC39ECF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8" name="Unvan 1">
            <a:extLst>
              <a:ext uri="{FF2B5EF4-FFF2-40B4-BE49-F238E27FC236}">
                <a16:creationId xmlns:a16="http://schemas.microsoft.com/office/drawing/2014/main" id="{EF8607D9-D3EE-49CA-BA6F-BDF0F8811E0F}"/>
              </a:ext>
            </a:extLst>
          </p:cNvPr>
          <p:cNvSpPr txBox="1">
            <a:spLocks/>
          </p:cNvSpPr>
          <p:nvPr/>
        </p:nvSpPr>
        <p:spPr>
          <a:xfrm>
            <a:off x="2353056" y="673619"/>
            <a:ext cx="9838944" cy="1667245"/>
          </a:xfrm>
          <a:prstGeom prst="rect">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Yaz Stajı Genel Bilgiler</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9ADC930-42E0-447F-931E-8A22AD00F7FA}"/>
              </a:ext>
            </a:extLst>
          </p:cNvPr>
          <p:cNvSpPr txBox="1"/>
          <p:nvPr/>
        </p:nvSpPr>
        <p:spPr>
          <a:xfrm>
            <a:off x="1858512" y="1653209"/>
            <a:ext cx="9960078" cy="2280624"/>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Öğrencinin mezun olabilmesi için toplam </a:t>
            </a:r>
            <a:r>
              <a:rPr lang="tr-TR" b="1" dirty="0">
                <a:latin typeface="Times New Roman" panose="02020603050405020304" pitchFamily="18" charset="0"/>
                <a:cs typeface="Times New Roman" panose="02020603050405020304" pitchFamily="18" charset="0"/>
              </a:rPr>
              <a:t>60 gün yaz stajı</a:t>
            </a:r>
            <a:r>
              <a:rPr lang="tr-TR" dirty="0">
                <a:latin typeface="Times New Roman" panose="02020603050405020304" pitchFamily="18" charset="0"/>
                <a:cs typeface="Times New Roman" panose="02020603050405020304" pitchFamily="18" charset="0"/>
              </a:rPr>
              <a:t> yapması gerekmektedir.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az </a:t>
            </a:r>
            <a:r>
              <a:rPr lang="tr-TR" b="1" dirty="0">
                <a:latin typeface="Times New Roman" panose="02020603050405020304" pitchFamily="18" charset="0"/>
                <a:cs typeface="Times New Roman" panose="02020603050405020304" pitchFamily="18" charset="0"/>
              </a:rPr>
              <a:t>20 gün </a:t>
            </a:r>
            <a:r>
              <a:rPr lang="tr-TR" dirty="0">
                <a:latin typeface="Times New Roman" panose="02020603050405020304" pitchFamily="18" charset="0"/>
                <a:cs typeface="Times New Roman" panose="02020603050405020304" pitchFamily="18" charset="0"/>
              </a:rPr>
              <a:t>staj yapılabilmektedir.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fazla </a:t>
            </a:r>
            <a:r>
              <a:rPr lang="tr-TR" b="1" dirty="0">
                <a:latin typeface="Times New Roman" panose="02020603050405020304" pitchFamily="18" charset="0"/>
                <a:cs typeface="Times New Roman" panose="02020603050405020304" pitchFamily="18" charset="0"/>
              </a:rPr>
              <a:t>40 gün </a:t>
            </a:r>
            <a:r>
              <a:rPr lang="tr-TR" dirty="0">
                <a:latin typeface="Times New Roman" panose="02020603050405020304" pitchFamily="18" charset="0"/>
                <a:cs typeface="Times New Roman" panose="02020603050405020304" pitchFamily="18" charset="0"/>
              </a:rPr>
              <a:t>staj yapılabilmektedir.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Firma </a:t>
            </a:r>
            <a:r>
              <a:rPr lang="tr-TR" b="1" dirty="0">
                <a:latin typeface="Times New Roman" panose="02020603050405020304" pitchFamily="18" charset="0"/>
                <a:cs typeface="Times New Roman" panose="02020603050405020304" pitchFamily="18" charset="0"/>
              </a:rPr>
              <a:t>cumartesi günleri </a:t>
            </a:r>
            <a:r>
              <a:rPr lang="tr-TR" dirty="0">
                <a:latin typeface="Times New Roman" panose="02020603050405020304" pitchFamily="18" charset="0"/>
                <a:cs typeface="Times New Roman" panose="02020603050405020304" pitchFamily="18" charset="0"/>
              </a:rPr>
              <a:t>çalışıyorsa, cumartesi çalışma belgesi alarak Cumartesi günü çalışabilirsiniz.</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sp>
        <p:nvSpPr>
          <p:cNvPr id="2" name="Sağ Ok 1"/>
          <p:cNvSpPr/>
          <p:nvPr/>
        </p:nvSpPr>
        <p:spPr>
          <a:xfrm flipH="1">
            <a:off x="4105276" y="5457825"/>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9ADC930-42E0-447F-931E-8A22AD00F7FA}"/>
              </a:ext>
            </a:extLst>
          </p:cNvPr>
          <p:cNvSpPr txBox="1"/>
          <p:nvPr/>
        </p:nvSpPr>
        <p:spPr>
          <a:xfrm>
            <a:off x="1772787" y="6358937"/>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168" y="4228381"/>
            <a:ext cx="8125838" cy="2130555"/>
          </a:xfrm>
          <a:prstGeom prst="rect">
            <a:avLst/>
          </a:prstGeom>
        </p:spPr>
      </p:pic>
    </p:spTree>
    <p:extLst>
      <p:ext uri="{BB962C8B-B14F-4D97-AF65-F5344CB8AC3E}">
        <p14:creationId xmlns:p14="http://schemas.microsoft.com/office/powerpoint/2010/main" val="27749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4884414"/>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r>
              <a:rPr lang="tr-TR" dirty="0">
                <a:latin typeface="Times New Roman" panose="02020603050405020304" pitchFamily="18" charset="0"/>
                <a:cs typeface="Times New Roman" panose="02020603050405020304" pitchFamily="18" charset="0"/>
              </a:rPr>
              <a:t>Yaz stajı için başvurular staj başlangıç tarihinden en geç 15 gün önce yapılmalıdır. </a:t>
            </a:r>
          </a:p>
          <a:p>
            <a:pPr algn="just">
              <a:lnSpc>
                <a:spcPct val="90000"/>
              </a:lnSpc>
            </a:pPr>
            <a:r>
              <a:rPr lang="tr-TR" dirty="0">
                <a:latin typeface="Times New Roman" panose="02020603050405020304" pitchFamily="18" charset="0"/>
                <a:cs typeface="Times New Roman" panose="02020603050405020304" pitchFamily="18" charset="0"/>
              </a:rPr>
              <a:t>Daha sonra gelen evraklar </a:t>
            </a:r>
            <a:r>
              <a:rPr lang="tr-TR" b="1" dirty="0">
                <a:latin typeface="Times New Roman" panose="02020603050405020304" pitchFamily="18" charset="0"/>
                <a:cs typeface="Times New Roman" panose="02020603050405020304" pitchFamily="18" charset="0"/>
              </a:rPr>
              <a:t>kesinlikle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r>
              <a:rPr lang="tr-TR" sz="2000" b="1" dirty="0">
                <a:latin typeface="Times New Roman" panose="02020603050405020304" pitchFamily="18" charset="0"/>
                <a:cs typeface="Times New Roman" panose="02020603050405020304" pitchFamily="18" charset="0"/>
              </a:rPr>
              <a:t>Örneğin;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r>
              <a:rPr lang="tr-TR" dirty="0">
                <a:latin typeface="Times New Roman" panose="02020603050405020304" pitchFamily="18" charset="0"/>
                <a:cs typeface="Times New Roman" panose="02020603050405020304" pitchFamily="18" charset="0"/>
              </a:rPr>
              <a:t>Firmada staj başlangıç tarihinizi </a:t>
            </a:r>
            <a:r>
              <a:rPr lang="tr-TR" b="1" u="sng" dirty="0">
                <a:latin typeface="Times New Roman" panose="02020603050405020304" pitchFamily="18" charset="0"/>
                <a:cs typeface="Times New Roman" panose="02020603050405020304" pitchFamily="18" charset="0"/>
              </a:rPr>
              <a:t>20 Temmuz </a:t>
            </a:r>
            <a:r>
              <a:rPr lang="tr-TR" dirty="0">
                <a:latin typeface="Times New Roman" panose="02020603050405020304" pitchFamily="18" charset="0"/>
                <a:cs typeface="Times New Roman" panose="02020603050405020304" pitchFamily="18" charset="0"/>
              </a:rPr>
              <a:t>olarak belirlediniz.</a:t>
            </a: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r>
              <a:rPr lang="tr-TR" dirty="0">
                <a:latin typeface="Times New Roman" panose="02020603050405020304" pitchFamily="18" charset="0"/>
                <a:cs typeface="Times New Roman" panose="02020603050405020304" pitchFamily="18" charset="0"/>
              </a:rPr>
              <a:t>Evraklarınızla bölümünüze stajınız başvurunuzun kabulü için başvurabileceğiniz son tarih </a:t>
            </a:r>
            <a:r>
              <a:rPr lang="tr-TR" b="1" u="sng" dirty="0">
                <a:latin typeface="Times New Roman" panose="02020603050405020304" pitchFamily="18" charset="0"/>
                <a:cs typeface="Times New Roman" panose="02020603050405020304" pitchFamily="18" charset="0"/>
              </a:rPr>
              <a:t>5 Temmuzdur.</a:t>
            </a: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r>
              <a:rPr lang="tr-TR" b="1" u="sng" dirty="0">
                <a:solidFill>
                  <a:srgbClr val="FF0000"/>
                </a:solidFill>
                <a:latin typeface="Times New Roman" panose="02020603050405020304" pitchFamily="18" charset="0"/>
                <a:cs typeface="Times New Roman" panose="02020603050405020304" pitchFamily="18" charset="0"/>
              </a:rPr>
              <a:t>NOT: Yurt dışında staj yapmak isteyen öğrenciler en az 3 ay öncesinden yurt dışında staj yapmak istediklerini staj komisyonuna bildirmek zorundadır.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44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2020-2021 Öğretim Yılı Yaz Stajı Tarihleri</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1724639" y="3145541"/>
            <a:ext cx="9960078" cy="1421928"/>
          </a:xfrm>
          <a:prstGeom prst="rect">
            <a:avLst/>
          </a:prstGeom>
          <a:noFill/>
        </p:spPr>
        <p:txBody>
          <a:bodyPr wrap="square" rtlCol="0">
            <a:spAutoFit/>
          </a:bodyPr>
          <a:lstStyle/>
          <a:p>
            <a:pPr algn="just">
              <a:lnSpc>
                <a:spcPct val="90000"/>
              </a:lnSpc>
            </a:pPr>
            <a:r>
              <a:rPr lang="tr-TR" sz="3200" b="1" dirty="0">
                <a:latin typeface="Times New Roman" panose="02020603050405020304" pitchFamily="18" charset="0"/>
                <a:cs typeface="Times New Roman" panose="02020603050405020304" pitchFamily="18" charset="0"/>
              </a:rPr>
              <a:t>Yaz stajı başlangıç tarihi : </a:t>
            </a:r>
            <a:r>
              <a:rPr lang="tr-TR" sz="3200" dirty="0">
                <a:latin typeface="Times New Roman" panose="02020603050405020304" pitchFamily="18" charset="0"/>
                <a:cs typeface="Times New Roman" panose="02020603050405020304" pitchFamily="18" charset="0"/>
              </a:rPr>
              <a:t>11 Temmuz 2021</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b="1" dirty="0">
                <a:latin typeface="Times New Roman" panose="02020603050405020304" pitchFamily="18" charset="0"/>
                <a:cs typeface="Times New Roman" panose="02020603050405020304" pitchFamily="18" charset="0"/>
              </a:rPr>
              <a:t>Yaz stajı bitiş tarihi : </a:t>
            </a:r>
            <a:r>
              <a:rPr lang="tr-TR" sz="3200" dirty="0">
                <a:latin typeface="Times New Roman" panose="02020603050405020304" pitchFamily="18" charset="0"/>
                <a:cs typeface="Times New Roman" panose="02020603050405020304" pitchFamily="18" charset="0"/>
              </a:rPr>
              <a:t>4 Eylül 2021</a:t>
            </a:r>
          </a:p>
        </p:txBody>
      </p:sp>
    </p:spTree>
    <p:extLst>
      <p:ext uri="{BB962C8B-B14F-4D97-AF65-F5344CB8AC3E}">
        <p14:creationId xmlns:p14="http://schemas.microsoft.com/office/powerpoint/2010/main" val="303847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2017-2018 Öğretim Yılı Yaz Stajı</a:t>
            </a: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1753214" y="1746680"/>
            <a:ext cx="9960078" cy="4524315"/>
          </a:xfrm>
          <a:prstGeom prst="rect">
            <a:avLst/>
          </a:prstGeom>
          <a:noFill/>
        </p:spPr>
        <p:txBody>
          <a:bodyPr wrap="square" rtlCol="0">
            <a:spAutoFit/>
          </a:bodyPr>
          <a:lstStyle/>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yaz stajına </a:t>
            </a:r>
            <a:r>
              <a:rPr lang="tr-TR" sz="3200" b="1" dirty="0">
                <a:latin typeface="Times New Roman" panose="02020603050405020304" pitchFamily="18" charset="0"/>
                <a:cs typeface="Times New Roman" panose="02020603050405020304" pitchFamily="18" charset="0"/>
              </a:rPr>
              <a:t>4. yarıyıl </a:t>
            </a:r>
            <a:r>
              <a:rPr lang="tr-TR" sz="3200" dirty="0">
                <a:latin typeface="Times New Roman" panose="02020603050405020304" pitchFamily="18" charset="0"/>
                <a:cs typeface="Times New Roman" panose="02020603050405020304" pitchFamily="18" charset="0"/>
              </a:rPr>
              <a:t>dersleri tamamlandıktan sonraki yaz döneminde, eğitim-öğretim dönemleri ve dönem sonu sınav haftaları dışında kalan sürelerde yapılabilir.</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Bir staj döneminde en az </a:t>
            </a:r>
            <a:r>
              <a:rPr lang="tr-TR" sz="3200" b="1" dirty="0">
                <a:latin typeface="Times New Roman" panose="02020603050405020304" pitchFamily="18" charset="0"/>
                <a:cs typeface="Times New Roman" panose="02020603050405020304" pitchFamily="18" charset="0"/>
              </a:rPr>
              <a:t>20 iş günü, en fazla 40 iş günü </a:t>
            </a:r>
            <a:r>
              <a:rPr lang="tr-TR" sz="3200" dirty="0">
                <a:latin typeface="Times New Roman" panose="02020603050405020304" pitchFamily="18" charset="0"/>
                <a:cs typeface="Times New Roman" panose="02020603050405020304" pitchFamily="18" charset="0"/>
              </a:rPr>
              <a:t>staj yapılabilir. Ancak mezuniyet için gerekli diğer tüm şartları sağlamış olan öğrenciler için bu şart aranmaz.</a:t>
            </a:r>
          </a:p>
        </p:txBody>
      </p:sp>
    </p:spTree>
    <p:extLst>
      <p:ext uri="{BB962C8B-B14F-4D97-AF65-F5344CB8AC3E}">
        <p14:creationId xmlns:p14="http://schemas.microsoft.com/office/powerpoint/2010/main" val="24187760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1426</Words>
  <Application>Microsoft Office PowerPoint</Application>
  <PresentationFormat>Geniş ekran</PresentationFormat>
  <Paragraphs>176</Paragraphs>
  <Slides>28</Slides>
  <Notes>28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Times New Roman</vt:lpstr>
      <vt:lpstr>Wingdings</vt:lpstr>
      <vt:lpstr>Office Teması</vt:lpstr>
      <vt:lpstr> YAZ STAJI VE İŞYERİ EĞİTİMİ  BİLGİLENDİRME SUNUMU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DEFTERİ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SONU</vt:lpstr>
      <vt:lpstr>PowerPoint Sunusu</vt:lpstr>
      <vt:lpstr>PowerPoint Sunusu</vt:lpstr>
      <vt:lpstr>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YAZ STAJI VE İŞYERİ EĞİTİMİ  BİLGİLENDİRME SUNUMU </dc:title>
  <dc:creator>Windows Kullanıcısı</dc:creator>
  <cp:lastModifiedBy>atakan öztürk</cp:lastModifiedBy>
  <cp:revision>12</cp:revision>
  <cp:lastPrinted>2019-02-19T14:01:18Z</cp:lastPrinted>
  <dcterms:created xsi:type="dcterms:W3CDTF">2019-02-19T13:58:51Z</dcterms:created>
  <dcterms:modified xsi:type="dcterms:W3CDTF">2022-06-07T06:24:04Z</dcterms:modified>
</cp:coreProperties>
</file>