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87" r:id="rId9"/>
    <p:sldId id="285" r:id="rId10"/>
    <p:sldId id="288" r:id="rId11"/>
    <p:sldId id="286"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15" d="100"/>
          <a:sy n="11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DC389A-33B1-4FB9-AC14-F865523AEAD0}" type="datetimeFigureOut">
              <a:rPr lang="tr-TR" smtClean="0"/>
              <a:t>1.10.2024</a:t>
            </a:fld>
            <a:endParaRPr lang="tr-TR"/>
          </a:p>
        </p:txBody>
      </p:sp>
      <p:sp>
        <p:nvSpPr>
          <p:cNvPr id="4" name="Slayt Görüntüsü Yer Tutucus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3A409F6-CD0D-4C24-9C31-F34B15109D5F}" type="slidenum">
              <a:rPr lang="tr-TR" smtClean="0"/>
              <a:t>‹#›</a:t>
            </a:fld>
            <a:endParaRPr lang="tr-TR"/>
          </a:p>
        </p:txBody>
      </p:sp>
    </p:spTree>
    <p:extLst>
      <p:ext uri="{BB962C8B-B14F-4D97-AF65-F5344CB8AC3E}">
        <p14:creationId xmlns:p14="http://schemas.microsoft.com/office/powerpoint/2010/main" val="304121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a:t>
            </a:fld>
            <a:endParaRPr lang="tr-TR"/>
          </a:p>
        </p:txBody>
      </p:sp>
    </p:spTree>
    <p:extLst>
      <p:ext uri="{BB962C8B-B14F-4D97-AF65-F5344CB8AC3E}">
        <p14:creationId xmlns:p14="http://schemas.microsoft.com/office/powerpoint/2010/main" val="7242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10</a:t>
            </a:fld>
            <a:endParaRPr lang="tr-TR"/>
          </a:p>
        </p:txBody>
      </p:sp>
    </p:spTree>
    <p:extLst>
      <p:ext uri="{BB962C8B-B14F-4D97-AF65-F5344CB8AC3E}">
        <p14:creationId xmlns:p14="http://schemas.microsoft.com/office/powerpoint/2010/main" val="5000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11</a:t>
            </a:fld>
            <a:endParaRPr lang="tr-TR"/>
          </a:p>
        </p:txBody>
      </p:sp>
    </p:spTree>
    <p:extLst>
      <p:ext uri="{BB962C8B-B14F-4D97-AF65-F5344CB8AC3E}">
        <p14:creationId xmlns:p14="http://schemas.microsoft.com/office/powerpoint/2010/main" val="152061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12</a:t>
            </a:fld>
            <a:endParaRPr lang="tr-TR"/>
          </a:p>
        </p:txBody>
      </p:sp>
    </p:spTree>
    <p:extLst>
      <p:ext uri="{BB962C8B-B14F-4D97-AF65-F5344CB8AC3E}">
        <p14:creationId xmlns:p14="http://schemas.microsoft.com/office/powerpoint/2010/main" val="132866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13</a:t>
            </a:fld>
            <a:endParaRPr lang="tr-TR"/>
          </a:p>
        </p:txBody>
      </p:sp>
    </p:spTree>
    <p:extLst>
      <p:ext uri="{BB962C8B-B14F-4D97-AF65-F5344CB8AC3E}">
        <p14:creationId xmlns:p14="http://schemas.microsoft.com/office/powerpoint/2010/main" val="235050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14</a:t>
            </a:fld>
            <a:endParaRPr lang="tr-TR"/>
          </a:p>
        </p:txBody>
      </p:sp>
    </p:spTree>
    <p:extLst>
      <p:ext uri="{BB962C8B-B14F-4D97-AF65-F5344CB8AC3E}">
        <p14:creationId xmlns:p14="http://schemas.microsoft.com/office/powerpoint/2010/main" val="255771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15</a:t>
            </a:fld>
            <a:endParaRPr lang="tr-TR"/>
          </a:p>
        </p:txBody>
      </p:sp>
    </p:spTree>
    <p:extLst>
      <p:ext uri="{BB962C8B-B14F-4D97-AF65-F5344CB8AC3E}">
        <p14:creationId xmlns:p14="http://schemas.microsoft.com/office/powerpoint/2010/main" val="24263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16</a:t>
            </a:fld>
            <a:endParaRPr lang="tr-TR"/>
          </a:p>
        </p:txBody>
      </p:sp>
    </p:spTree>
    <p:extLst>
      <p:ext uri="{BB962C8B-B14F-4D97-AF65-F5344CB8AC3E}">
        <p14:creationId xmlns:p14="http://schemas.microsoft.com/office/powerpoint/2010/main" val="325147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17</a:t>
            </a:fld>
            <a:endParaRPr lang="tr-TR"/>
          </a:p>
        </p:txBody>
      </p:sp>
    </p:spTree>
    <p:extLst>
      <p:ext uri="{BB962C8B-B14F-4D97-AF65-F5344CB8AC3E}">
        <p14:creationId xmlns:p14="http://schemas.microsoft.com/office/powerpoint/2010/main" val="238171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18</a:t>
            </a:fld>
            <a:endParaRPr lang="tr-TR"/>
          </a:p>
        </p:txBody>
      </p:sp>
    </p:spTree>
    <p:extLst>
      <p:ext uri="{BB962C8B-B14F-4D97-AF65-F5344CB8AC3E}">
        <p14:creationId xmlns:p14="http://schemas.microsoft.com/office/powerpoint/2010/main" val="101983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19</a:t>
            </a:fld>
            <a:endParaRPr lang="tr-TR"/>
          </a:p>
        </p:txBody>
      </p:sp>
    </p:spTree>
    <p:extLst>
      <p:ext uri="{BB962C8B-B14F-4D97-AF65-F5344CB8AC3E}">
        <p14:creationId xmlns:p14="http://schemas.microsoft.com/office/powerpoint/2010/main" val="9519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a:t>
            </a:fld>
            <a:endParaRPr lang="tr-TR"/>
          </a:p>
        </p:txBody>
      </p:sp>
    </p:spTree>
    <p:extLst>
      <p:ext uri="{BB962C8B-B14F-4D97-AF65-F5344CB8AC3E}">
        <p14:creationId xmlns:p14="http://schemas.microsoft.com/office/powerpoint/2010/main" val="291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20</a:t>
            </a:fld>
            <a:endParaRPr lang="tr-TR"/>
          </a:p>
        </p:txBody>
      </p:sp>
    </p:spTree>
    <p:extLst>
      <p:ext uri="{BB962C8B-B14F-4D97-AF65-F5344CB8AC3E}">
        <p14:creationId xmlns:p14="http://schemas.microsoft.com/office/powerpoint/2010/main" val="50757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21</a:t>
            </a:fld>
            <a:endParaRPr lang="tr-TR"/>
          </a:p>
        </p:txBody>
      </p:sp>
    </p:spTree>
    <p:extLst>
      <p:ext uri="{BB962C8B-B14F-4D97-AF65-F5344CB8AC3E}">
        <p14:creationId xmlns:p14="http://schemas.microsoft.com/office/powerpoint/2010/main" val="16380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22</a:t>
            </a:fld>
            <a:endParaRPr lang="tr-TR"/>
          </a:p>
        </p:txBody>
      </p:sp>
    </p:spTree>
    <p:extLst>
      <p:ext uri="{BB962C8B-B14F-4D97-AF65-F5344CB8AC3E}">
        <p14:creationId xmlns:p14="http://schemas.microsoft.com/office/powerpoint/2010/main" val="375124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23</a:t>
            </a:fld>
            <a:endParaRPr lang="tr-TR"/>
          </a:p>
        </p:txBody>
      </p:sp>
    </p:spTree>
    <p:extLst>
      <p:ext uri="{BB962C8B-B14F-4D97-AF65-F5344CB8AC3E}">
        <p14:creationId xmlns:p14="http://schemas.microsoft.com/office/powerpoint/2010/main" val="376346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24</a:t>
            </a:fld>
            <a:endParaRPr lang="tr-TR"/>
          </a:p>
        </p:txBody>
      </p:sp>
    </p:spTree>
    <p:extLst>
      <p:ext uri="{BB962C8B-B14F-4D97-AF65-F5344CB8AC3E}">
        <p14:creationId xmlns:p14="http://schemas.microsoft.com/office/powerpoint/2010/main" val="48387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25</a:t>
            </a:fld>
            <a:endParaRPr lang="tr-TR"/>
          </a:p>
        </p:txBody>
      </p:sp>
    </p:spTree>
    <p:extLst>
      <p:ext uri="{BB962C8B-B14F-4D97-AF65-F5344CB8AC3E}">
        <p14:creationId xmlns:p14="http://schemas.microsoft.com/office/powerpoint/2010/main" val="20137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26</a:t>
            </a:fld>
            <a:endParaRPr lang="tr-TR"/>
          </a:p>
        </p:txBody>
      </p:sp>
    </p:spTree>
    <p:extLst>
      <p:ext uri="{BB962C8B-B14F-4D97-AF65-F5344CB8AC3E}">
        <p14:creationId xmlns:p14="http://schemas.microsoft.com/office/powerpoint/2010/main" val="542981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27</a:t>
            </a:fld>
            <a:endParaRPr lang="tr-TR"/>
          </a:p>
        </p:txBody>
      </p:sp>
    </p:spTree>
    <p:extLst>
      <p:ext uri="{BB962C8B-B14F-4D97-AF65-F5344CB8AC3E}">
        <p14:creationId xmlns:p14="http://schemas.microsoft.com/office/powerpoint/2010/main" val="166746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28</a:t>
            </a:fld>
            <a:endParaRPr lang="tr-TR"/>
          </a:p>
        </p:txBody>
      </p:sp>
    </p:spTree>
    <p:extLst>
      <p:ext uri="{BB962C8B-B14F-4D97-AF65-F5344CB8AC3E}">
        <p14:creationId xmlns:p14="http://schemas.microsoft.com/office/powerpoint/2010/main" val="2145113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29</a:t>
            </a:fld>
            <a:endParaRPr lang="tr-TR"/>
          </a:p>
        </p:txBody>
      </p:sp>
    </p:spTree>
    <p:extLst>
      <p:ext uri="{BB962C8B-B14F-4D97-AF65-F5344CB8AC3E}">
        <p14:creationId xmlns:p14="http://schemas.microsoft.com/office/powerpoint/2010/main" val="341274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a:t>
            </a:fld>
            <a:endParaRPr lang="tr-TR"/>
          </a:p>
        </p:txBody>
      </p:sp>
    </p:spTree>
    <p:extLst>
      <p:ext uri="{BB962C8B-B14F-4D97-AF65-F5344CB8AC3E}">
        <p14:creationId xmlns:p14="http://schemas.microsoft.com/office/powerpoint/2010/main" val="2097275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30</a:t>
            </a:fld>
            <a:endParaRPr lang="tr-TR"/>
          </a:p>
        </p:txBody>
      </p:sp>
    </p:spTree>
    <p:extLst>
      <p:ext uri="{BB962C8B-B14F-4D97-AF65-F5344CB8AC3E}">
        <p14:creationId xmlns:p14="http://schemas.microsoft.com/office/powerpoint/2010/main" val="2392899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31</a:t>
            </a:fld>
            <a:endParaRPr lang="tr-TR"/>
          </a:p>
        </p:txBody>
      </p:sp>
    </p:spTree>
    <p:extLst>
      <p:ext uri="{BB962C8B-B14F-4D97-AF65-F5344CB8AC3E}">
        <p14:creationId xmlns:p14="http://schemas.microsoft.com/office/powerpoint/2010/main" val="221685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4</a:t>
            </a:fld>
            <a:endParaRPr lang="tr-TR"/>
          </a:p>
        </p:txBody>
      </p:sp>
    </p:spTree>
    <p:extLst>
      <p:ext uri="{BB962C8B-B14F-4D97-AF65-F5344CB8AC3E}">
        <p14:creationId xmlns:p14="http://schemas.microsoft.com/office/powerpoint/2010/main" val="44106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5</a:t>
            </a:fld>
            <a:endParaRPr lang="tr-TR"/>
          </a:p>
        </p:txBody>
      </p:sp>
    </p:spTree>
    <p:extLst>
      <p:ext uri="{BB962C8B-B14F-4D97-AF65-F5344CB8AC3E}">
        <p14:creationId xmlns:p14="http://schemas.microsoft.com/office/powerpoint/2010/main" val="3403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sz="1400"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6</a:t>
            </a:fld>
            <a:endParaRPr lang="tr-TR"/>
          </a:p>
        </p:txBody>
      </p:sp>
    </p:spTree>
    <p:extLst>
      <p:ext uri="{BB962C8B-B14F-4D97-AF65-F5344CB8AC3E}">
        <p14:creationId xmlns:p14="http://schemas.microsoft.com/office/powerpoint/2010/main" val="2121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7</a:t>
            </a:fld>
            <a:endParaRPr lang="tr-TR"/>
          </a:p>
        </p:txBody>
      </p:sp>
    </p:spTree>
    <p:extLst>
      <p:ext uri="{BB962C8B-B14F-4D97-AF65-F5344CB8AC3E}">
        <p14:creationId xmlns:p14="http://schemas.microsoft.com/office/powerpoint/2010/main" val="208818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8</a:t>
            </a:fld>
            <a:endParaRPr lang="tr-TR"/>
          </a:p>
        </p:txBody>
      </p:sp>
    </p:spTree>
    <p:extLst>
      <p:ext uri="{BB962C8B-B14F-4D97-AF65-F5344CB8AC3E}">
        <p14:creationId xmlns:p14="http://schemas.microsoft.com/office/powerpoint/2010/main" val="74778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9</a:t>
            </a:fld>
            <a:endParaRPr lang="tr-TR"/>
          </a:p>
        </p:txBody>
      </p:sp>
    </p:spTree>
    <p:extLst>
      <p:ext uri="{BB962C8B-B14F-4D97-AF65-F5344CB8AC3E}">
        <p14:creationId xmlns:p14="http://schemas.microsoft.com/office/powerpoint/2010/main" val="246051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1246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714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41090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0881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769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6E9478C-FCE7-44D9-B81A-AE65A2CB6034}" type="datetimeFigureOut">
              <a:rPr lang="tr-TR" smtClean="0"/>
              <a:t>1.10.2024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3393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6E9478C-FCE7-44D9-B81A-AE65A2CB6034}" type="datetimeFigureOut">
              <a:rPr lang="tr-TR" smtClean="0"/>
              <a:t>1.10.2024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6621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6E9478C-FCE7-44D9-B81A-AE65A2CB6034}" type="datetimeFigureOut">
              <a:rPr lang="tr-TR" smtClean="0"/>
              <a:t>1.10.2024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016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E9478C-FCE7-44D9-B81A-AE65A2CB6034}" type="datetimeFigureOut">
              <a:rPr lang="tr-TR" smtClean="0"/>
              <a:t>1.10.2024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048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4974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900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9478C-FCE7-44D9-B81A-AE65A2CB6034}" type="datetimeFigureOut">
              <a:rPr lang="tr-TR" smtClean="0"/>
              <a:t>1.10.2024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027E-47A2-438B-A669-E47240F561CD}" type="slidenum">
              <a:rPr lang="tr-TR" smtClean="0"/>
              <a:t>‹#›</a:t>
            </a:fld>
            <a:endParaRPr lang="tr-TR"/>
          </a:p>
        </p:txBody>
      </p:sp>
    </p:spTree>
    <p:extLst>
      <p:ext uri="{BB962C8B-B14F-4D97-AF65-F5344CB8AC3E}">
        <p14:creationId xmlns:p14="http://schemas.microsoft.com/office/powerpoint/2010/main" val="68448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eem.aku.edu.tr/yaz-staj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otomotiv.aku.edu.tr/yaz-staj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em.aku.edu.tr/yaz-staj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em.aku.edu.tr/yaz-sta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eem.aku.edu.tr/yaz-staj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YAZ STAJI VE İŞYERİ EĞİTİMİ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BİLGİLENDİRME SUNUMU</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
        <p:nvSpPr>
          <p:cNvPr id="10" name="Unvan 1">
            <a:extLst>
              <a:ext uri="{FF2B5EF4-FFF2-40B4-BE49-F238E27FC236}">
                <a16:creationId xmlns:a16="http://schemas.microsoft.com/office/drawing/2014/main" id="{CAB794CB-5788-4CA6-A8EB-46FA48771FF6}"/>
              </a:ext>
            </a:extLst>
          </p:cNvPr>
          <p:cNvSpPr txBox="1">
            <a:spLocks/>
          </p:cNvSpPr>
          <p:nvPr/>
        </p:nvSpPr>
        <p:spPr>
          <a:xfrm>
            <a:off x="-7581" y="4170775"/>
            <a:ext cx="12192000" cy="26872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4800" baseline="30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0222992" y="6396335"/>
            <a:ext cx="1961427"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Ekim</a:t>
            </a:r>
            <a:r>
              <a:rPr lang="tr-TR" sz="2400" dirty="0" smtClean="0">
                <a:latin typeface="Times New Roman" panose="02020603050405020304" pitchFamily="18" charset="0"/>
                <a:cs typeface="Times New Roman" panose="02020603050405020304" pitchFamily="18" charset="0"/>
              </a:rPr>
              <a:t> 2024</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840230"/>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54677" y="1604357"/>
            <a:ext cx="11837323" cy="5293757"/>
          </a:xfrm>
          <a:prstGeom prst="rect">
            <a:avLst/>
          </a:prstGeom>
          <a:noFill/>
        </p:spPr>
        <p:txBody>
          <a:bodyPr wrap="square" rtlCol="0">
            <a:spAutoFit/>
          </a:bodyPr>
          <a:lstStyle/>
          <a:p>
            <a:r>
              <a:rPr lang="tr-TR" sz="2000" b="1" dirty="0" smtClean="0">
                <a:solidFill>
                  <a:srgbClr val="FF0000"/>
                </a:solidFill>
              </a:rPr>
              <a:t>Yaz </a:t>
            </a:r>
            <a:r>
              <a:rPr lang="tr-TR" sz="2000" b="1" dirty="0" smtClean="0">
                <a:solidFill>
                  <a:srgbClr val="FF0000"/>
                </a:solidFill>
              </a:rPr>
              <a:t>Dönemi </a:t>
            </a:r>
            <a:r>
              <a:rPr lang="tr-TR" sz="2000" b="1" dirty="0">
                <a:solidFill>
                  <a:srgbClr val="FF0000"/>
                </a:solidFill>
              </a:rPr>
              <a:t>Staj Yapacak Öğrencilerin Dikkatine</a:t>
            </a:r>
            <a:r>
              <a:rPr lang="tr-TR" sz="2000" b="1" dirty="0" smtClean="0">
                <a:solidFill>
                  <a:srgbClr val="FF0000"/>
                </a:solidFill>
              </a:rPr>
              <a:t>!</a:t>
            </a:r>
            <a:endParaRPr lang="tr-TR" sz="2000" dirty="0">
              <a:solidFill>
                <a:srgbClr val="FF0000"/>
              </a:solidFill>
            </a:endParaRPr>
          </a:p>
          <a:p>
            <a:pPr marL="342900" indent="-342900">
              <a:lnSpc>
                <a:spcPct val="150000"/>
              </a:lnSpc>
              <a:buFont typeface="Arial" panose="020B0604020202020204" pitchFamily="34" charset="0"/>
              <a:buChar char="•"/>
            </a:pPr>
            <a:r>
              <a:rPr lang="tr-TR" sz="2000" dirty="0" smtClean="0"/>
              <a:t>Yaz </a:t>
            </a:r>
            <a:r>
              <a:rPr lang="tr-TR" sz="2000" dirty="0"/>
              <a:t>Stajı dönemi </a:t>
            </a:r>
            <a:r>
              <a:rPr lang="tr-TR" sz="2000" b="1" dirty="0"/>
              <a:t>30.06.2025 – 07.09.2025 </a:t>
            </a:r>
            <a:r>
              <a:rPr lang="tr-TR" sz="2000" dirty="0"/>
              <a:t>tarihleri arasını kapsamaktadır ve bu takvimin dışına (mezun durumdakiler hariç) KESİNLİKLE ÇIKILMAYACAKTIR.</a:t>
            </a:r>
          </a:p>
          <a:p>
            <a:pPr marL="342900" indent="-342900">
              <a:lnSpc>
                <a:spcPct val="150000"/>
              </a:lnSpc>
              <a:buFont typeface="Arial" panose="020B0604020202020204" pitchFamily="34" charset="0"/>
              <a:buChar char="•"/>
            </a:pPr>
            <a:r>
              <a:rPr lang="tr-TR" sz="2000" dirty="0" smtClean="0"/>
              <a:t>Staj </a:t>
            </a:r>
            <a:r>
              <a:rPr lang="tr-TR" sz="2000" dirty="0"/>
              <a:t>başvuruları </a:t>
            </a:r>
            <a:r>
              <a:rPr lang="tr-TR" sz="2000" b="1" dirty="0"/>
              <a:t>05.05.2025 – 18.06.2025</a:t>
            </a:r>
            <a:r>
              <a:rPr lang="tr-TR" sz="2000" dirty="0"/>
              <a:t> tarihleri arasında alınacak olup staj başvurusu onaylanan öğrencilerin ilgili evrakları en geç </a:t>
            </a:r>
            <a:r>
              <a:rPr lang="tr-TR" sz="2000" b="1" dirty="0"/>
              <a:t>25.06.2025 </a:t>
            </a:r>
            <a:r>
              <a:rPr lang="tr-TR" sz="2000" dirty="0"/>
              <a:t>tarihine kadar teslim etmesi gerekmektedir. Bu tarihten sonra getirilen evraklar KESİNLİKLE KABUL EDİLMEYECEKTİR.</a:t>
            </a:r>
          </a:p>
          <a:p>
            <a:pPr marL="342900" indent="-342900">
              <a:lnSpc>
                <a:spcPct val="150000"/>
              </a:lnSpc>
              <a:buFont typeface="Arial" panose="020B0604020202020204" pitchFamily="34" charset="0"/>
              <a:buChar char="•"/>
            </a:pPr>
            <a:r>
              <a:rPr lang="tr-TR" sz="2000" b="1" dirty="0" smtClean="0"/>
              <a:t>18.06.2025</a:t>
            </a:r>
            <a:r>
              <a:rPr lang="tr-TR" sz="2000" dirty="0"/>
              <a:t> tarihine kadar </a:t>
            </a:r>
            <a:r>
              <a:rPr lang="tr-TR" sz="2000" dirty="0">
                <a:hlinkClick r:id="rId4"/>
              </a:rPr>
              <a:t>https://stajbasvuru.aku.edu.tr/</a:t>
            </a:r>
            <a:r>
              <a:rPr lang="tr-TR" sz="2000" dirty="0"/>
              <a:t> web sitesi üzerinden staj başvurularını yapmaları gerekmektedir. Bu tarihten sonra yapılan başvurular KESİNLİKLE KABUL EDİLMEYECEKTİR.</a:t>
            </a:r>
          </a:p>
          <a:p>
            <a:pPr marL="342900" indent="-342900">
              <a:lnSpc>
                <a:spcPct val="150000"/>
              </a:lnSpc>
              <a:buFont typeface="Arial" panose="020B0604020202020204" pitchFamily="34" charset="0"/>
              <a:buChar char="•"/>
            </a:pPr>
            <a:r>
              <a:rPr lang="tr-TR" sz="2000" dirty="0" smtClean="0"/>
              <a:t>Staj </a:t>
            </a:r>
            <a:r>
              <a:rPr lang="tr-TR" sz="2000" dirty="0"/>
              <a:t>Defteri, İlgili Uygulamalı Eğitimler Komisyonuna teslim edilecektir. Değerlendirmeler, mezun durumdaki öğrenciler için Staj Defterini teslim tarihinden itibaren en geç </a:t>
            </a:r>
            <a:r>
              <a:rPr lang="tr-TR" sz="2000" b="1" dirty="0"/>
              <a:t>2 hafta</a:t>
            </a:r>
            <a:r>
              <a:rPr lang="tr-TR" sz="2000" dirty="0"/>
              <a:t> içerisinde diğer öğrenciler için ise Güz dönemi içerisinde yapılacaktır.</a:t>
            </a:r>
          </a:p>
          <a:p>
            <a:endParaRPr lang="tr-TR" dirty="0"/>
          </a:p>
        </p:txBody>
      </p:sp>
    </p:spTree>
    <p:extLst>
      <p:ext uri="{BB962C8B-B14F-4D97-AF65-F5344CB8AC3E}">
        <p14:creationId xmlns:p14="http://schemas.microsoft.com/office/powerpoint/2010/main" val="170466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232757" y="1871122"/>
            <a:ext cx="11554692" cy="39703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smtClean="0"/>
              <a:t>Öğrencilerin </a:t>
            </a:r>
            <a:r>
              <a:rPr lang="tr-TR" dirty="0"/>
              <a:t>evraklarını elden teslim etmesi gerekmektedir.</a:t>
            </a:r>
          </a:p>
          <a:p>
            <a:pPr marL="285750" indent="-285750" algn="just">
              <a:lnSpc>
                <a:spcPct val="150000"/>
              </a:lnSpc>
              <a:buFont typeface="Arial" panose="020B0604020202020204" pitchFamily="34" charset="0"/>
              <a:buChar char="•"/>
            </a:pPr>
            <a:r>
              <a:rPr lang="tr-TR" dirty="0" smtClean="0"/>
              <a:t>İşletme </a:t>
            </a:r>
            <a:r>
              <a:rPr lang="tr-TR" dirty="0"/>
              <a:t>bulmakta zorluk çeken öğrenciler staj başvuru son gününden </a:t>
            </a:r>
            <a:r>
              <a:rPr lang="tr-TR" b="1" dirty="0"/>
              <a:t>en az 1 ay</a:t>
            </a:r>
            <a:r>
              <a:rPr lang="tr-TR" dirty="0"/>
              <a:t> önce ilgili Uygulamalı Eğitimler Komisyonuna müracaat ederek daha önce staj yapılmış olan İşletmeleri öğrenmesi önerilmektedir.</a:t>
            </a:r>
          </a:p>
          <a:p>
            <a:pPr marL="285750" indent="-285750" algn="just">
              <a:lnSpc>
                <a:spcPct val="150000"/>
              </a:lnSpc>
              <a:buFont typeface="Arial" panose="020B0604020202020204" pitchFamily="34" charset="0"/>
              <a:buChar char="•"/>
            </a:pPr>
            <a:r>
              <a:rPr lang="tr-TR" dirty="0" smtClean="0"/>
              <a:t>Mezun </a:t>
            </a:r>
            <a:r>
              <a:rPr lang="tr-TR" dirty="0"/>
              <a:t>durumdaki öğrenciler, tüm derslerini tamamlamış sadece stajı kalmış olan öğrencilerdir.</a:t>
            </a:r>
          </a:p>
          <a:p>
            <a:pPr marL="285750" indent="-285750" algn="just">
              <a:lnSpc>
                <a:spcPct val="150000"/>
              </a:lnSpc>
              <a:buFont typeface="Arial" panose="020B0604020202020204" pitchFamily="34" charset="0"/>
              <a:buChar char="•"/>
            </a:pPr>
            <a:r>
              <a:rPr lang="tr-TR" dirty="0" smtClean="0"/>
              <a:t>Staj </a:t>
            </a:r>
            <a:r>
              <a:rPr lang="tr-TR" dirty="0"/>
              <a:t>için gerekli </a:t>
            </a:r>
            <a:r>
              <a:rPr lang="tr-TR" dirty="0" smtClean="0"/>
              <a:t>onaylar Uygulamalı Eğitimler Komisyonu tarafından</a:t>
            </a:r>
            <a:r>
              <a:rPr lang="tr-TR" b="1" dirty="0"/>
              <a:t> hafta içi pazartesi ve perşembe günü</a:t>
            </a:r>
            <a:r>
              <a:rPr lang="tr-TR" dirty="0"/>
              <a:t> vermektedir. </a:t>
            </a:r>
            <a:endParaRPr lang="tr-TR" dirty="0" smtClean="0"/>
          </a:p>
          <a:p>
            <a:pPr marL="285750" indent="-285750" algn="just">
              <a:lnSpc>
                <a:spcPct val="150000"/>
              </a:lnSpc>
              <a:buFont typeface="Arial" panose="020B0604020202020204" pitchFamily="34" charset="0"/>
              <a:buChar char="•"/>
            </a:pPr>
            <a:r>
              <a:rPr lang="tr-TR" dirty="0" smtClean="0"/>
              <a:t>Belirtilen </a:t>
            </a:r>
            <a:r>
              <a:rPr lang="tr-TR" dirty="0"/>
              <a:t>günler haricinde onay talebi için atılan mailler </a:t>
            </a:r>
            <a:r>
              <a:rPr lang="tr-TR" b="1" dirty="0"/>
              <a:t>DİKKATE ALINMAYACAKTIR</a:t>
            </a:r>
            <a:r>
              <a:rPr lang="tr-TR" dirty="0" smtClean="0"/>
              <a:t>.</a:t>
            </a:r>
          </a:p>
          <a:p>
            <a:pPr marL="285750" indent="-285750">
              <a:buFont typeface="Arial" panose="020B0604020202020204" pitchFamily="34" charset="0"/>
              <a:buChar char="•"/>
            </a:pPr>
            <a:endParaRPr lang="tr-TR" dirty="0"/>
          </a:p>
          <a:p>
            <a:r>
              <a:rPr lang="tr-TR" b="1" u="sng" dirty="0">
                <a:solidFill>
                  <a:srgbClr val="FF0000"/>
                </a:solidFill>
                <a:latin typeface="Times New Roman" panose="02020603050405020304" pitchFamily="18" charset="0"/>
                <a:cs typeface="Times New Roman" panose="02020603050405020304" pitchFamily="18" charset="0"/>
              </a:rPr>
              <a:t>NOT: Yurt dışında staj yapmak isteyen öğrenciler en az 3 ay öncesinden yurt dışında staj yapmak istediklerini staj komisyonuna bildirmek zorundadır.</a:t>
            </a:r>
          </a:p>
          <a:p>
            <a:pPr marL="285750" indent="-285750">
              <a:buFont typeface="Arial" panose="020B0604020202020204" pitchFamily="34" charset="0"/>
              <a:buChar char="•"/>
            </a:pPr>
            <a:endParaRPr lang="tr-TR" dirty="0" smtClean="0"/>
          </a:p>
          <a:p>
            <a:endParaRPr lang="tr-TR" dirty="0"/>
          </a:p>
        </p:txBody>
      </p:sp>
    </p:spTree>
    <p:extLst>
      <p:ext uri="{BB962C8B-B14F-4D97-AF65-F5344CB8AC3E}">
        <p14:creationId xmlns:p14="http://schemas.microsoft.com/office/powerpoint/2010/main" val="199504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Times New Roman" panose="02020603050405020304" pitchFamily="18" charset="0"/>
                <a:cs typeface="Times New Roman" panose="02020603050405020304" pitchFamily="18" charset="0"/>
              </a:rPr>
              <a:t>2024-2025 </a:t>
            </a:r>
            <a:r>
              <a:rPr lang="tr-TR" sz="3200" b="1" dirty="0">
                <a:solidFill>
                  <a:schemeClr val="bg1"/>
                </a:solidFill>
                <a:latin typeface="Times New Roman" panose="02020603050405020304" pitchFamily="18" charset="0"/>
                <a:cs typeface="Times New Roman" panose="02020603050405020304" pitchFamily="18" charset="0"/>
              </a:rPr>
              <a:t>Öğretim Yılı Yaz Stajı</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290945" y="1746680"/>
            <a:ext cx="11422347" cy="3637919"/>
          </a:xfrm>
          <a:prstGeom prst="rect">
            <a:avLst/>
          </a:prstGeom>
          <a:noFill/>
        </p:spPr>
        <p:txBody>
          <a:bodyPr wrap="square" rtlCol="0">
            <a:spAutoFit/>
          </a:bodyPr>
          <a:lstStyle/>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yaz stajına </a:t>
            </a:r>
            <a:r>
              <a:rPr lang="tr-TR" sz="3200" b="1" dirty="0">
                <a:latin typeface="Times New Roman" panose="02020603050405020304" pitchFamily="18" charset="0"/>
                <a:cs typeface="Times New Roman" panose="02020603050405020304" pitchFamily="18" charset="0"/>
              </a:rPr>
              <a:t>4. yarıyıl </a:t>
            </a:r>
            <a:r>
              <a:rPr lang="tr-TR" sz="3200" dirty="0">
                <a:latin typeface="Times New Roman" panose="02020603050405020304" pitchFamily="18" charset="0"/>
                <a:cs typeface="Times New Roman" panose="02020603050405020304" pitchFamily="18" charset="0"/>
              </a:rPr>
              <a:t>dersleri tamamlandıktan sonraki yaz döneminde, eğitim-öğretim dönemleri ve dönem sonu sınav haftaları dışında kalan sürelerde yapılabilir.</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Bir staj döneminde en az </a:t>
            </a:r>
            <a:r>
              <a:rPr lang="tr-TR" sz="3200" b="1" dirty="0">
                <a:latin typeface="Times New Roman" panose="02020603050405020304" pitchFamily="18" charset="0"/>
                <a:cs typeface="Times New Roman" panose="02020603050405020304" pitchFamily="18" charset="0"/>
              </a:rPr>
              <a:t>20 iş günü, en fazla 40 iş günü </a:t>
            </a:r>
            <a:r>
              <a:rPr lang="tr-TR" sz="3200" dirty="0">
                <a:latin typeface="Times New Roman" panose="02020603050405020304" pitchFamily="18" charset="0"/>
                <a:cs typeface="Times New Roman" panose="02020603050405020304" pitchFamily="18" charset="0"/>
              </a:rPr>
              <a:t>staj yapılabilir. Ancak mezuniyet için gerekli diğer tüm şartları sağlamış olan öğrenciler için bu şart aranmaz.</a:t>
            </a:r>
          </a:p>
        </p:txBody>
      </p:sp>
    </p:spTree>
    <p:extLst>
      <p:ext uri="{BB962C8B-B14F-4D97-AF65-F5344CB8AC3E}">
        <p14:creationId xmlns:p14="http://schemas.microsoft.com/office/powerpoint/2010/main" val="241877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Uygun Staj Yeri Bulma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001817" y="2577953"/>
            <a:ext cx="10188365"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yaz stajı için firmayı/işyerini kendileri bulmak zorundadırlar. Bölüm hocalarınıza yönlendirmeleri için danışabilirsiniz. Ancak bölüm hocalarınızın size staj yeri bulma zorunluluğu yoktur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t>İşletme bulmakta zorluk çeken öğrenciler staj başvuru son gününden en az 1 ay önce ilgili Uygulamalı Eğitimler Komisyonuna müracaat ederek daha önce yapılmış olan İşletmeleri öğrenebilirler</a:t>
            </a:r>
            <a:r>
              <a:rPr lang="tr-TR" dirty="0" smtClean="0"/>
              <a:t>.</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yapılacak işyerinde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 adet </a:t>
            </a:r>
            <a:r>
              <a:rPr lang="tr-TR" b="1" dirty="0">
                <a:latin typeface="Times New Roman" panose="02020603050405020304" pitchFamily="18" charset="0"/>
                <a:cs typeface="Times New Roman" panose="02020603050405020304" pitchFamily="18" charset="0"/>
              </a:rPr>
              <a:t>Elektrik-Elektronik/Elektrik/Elektronik Haberleşme</a:t>
            </a:r>
            <a:r>
              <a:rPr lang="tr-TR" dirty="0">
                <a:latin typeface="Times New Roman" panose="02020603050405020304" pitchFamily="18" charset="0"/>
                <a:cs typeface="Times New Roman" panose="02020603050405020304" pitchFamily="18" charset="0"/>
              </a:rPr>
              <a:t> mühendisi olma zorunluluğu vardır. Bu şartı sağlamayan öğrenciler stajı tamamlamış olsalar dahi stajları kabul edilmeyecektir.</a:t>
            </a:r>
          </a:p>
        </p:txBody>
      </p:sp>
    </p:spTree>
    <p:extLst>
      <p:ext uri="{BB962C8B-B14F-4D97-AF65-F5344CB8AC3E}">
        <p14:creationId xmlns:p14="http://schemas.microsoft.com/office/powerpoint/2010/main" val="207346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 Bulunduktan Sonra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84456" y="1533899"/>
            <a:ext cx="9010036"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yeri belirlendikten sonra internet sayfasından </a:t>
            </a:r>
            <a:r>
              <a:rPr lang="tr-TR" b="1" dirty="0">
                <a:latin typeface="Times New Roman" panose="02020603050405020304" pitchFamily="18" charset="0"/>
                <a:cs typeface="Times New Roman" panose="02020603050405020304" pitchFamily="18" charset="0"/>
              </a:rPr>
              <a:t>«Yaz stajı başvuru formu» </a:t>
            </a:r>
            <a:r>
              <a:rPr lang="tr-TR" dirty="0">
                <a:latin typeface="Times New Roman" panose="02020603050405020304" pitchFamily="18" charset="0"/>
                <a:cs typeface="Times New Roman" panose="02020603050405020304" pitchFamily="18" charset="0"/>
              </a:rPr>
              <a:t>doldurulur.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formunda </a:t>
            </a:r>
            <a:r>
              <a:rPr lang="tr-TR" b="1" dirty="0">
                <a:latin typeface="Times New Roman" panose="02020603050405020304" pitchFamily="18" charset="0"/>
                <a:cs typeface="Times New Roman" panose="02020603050405020304" pitchFamily="18" charset="0"/>
              </a:rPr>
              <a:t>«Yaz Dönemi» </a:t>
            </a:r>
            <a:r>
              <a:rPr lang="tr-TR" dirty="0">
                <a:latin typeface="Times New Roman" panose="02020603050405020304" pitchFamily="18" charset="0"/>
                <a:cs typeface="Times New Roman" panose="02020603050405020304" pitchFamily="18" charset="0"/>
              </a:rPr>
              <a:t>Seçilmelidir.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PDF çıktısı al butonu ile formun </a:t>
            </a:r>
            <a:r>
              <a:rPr lang="tr-TR" b="1" u="sng" dirty="0">
                <a:latin typeface="Times New Roman" panose="02020603050405020304" pitchFamily="18" charset="0"/>
                <a:cs typeface="Times New Roman" panose="02020603050405020304" pitchFamily="18" charset="0"/>
              </a:rPr>
              <a:t>3 adet </a:t>
            </a:r>
            <a:r>
              <a:rPr lang="tr-TR" dirty="0">
                <a:latin typeface="Times New Roman" panose="02020603050405020304" pitchFamily="18" charset="0"/>
                <a:cs typeface="Times New Roman" panose="02020603050405020304" pitchFamily="18" charset="0"/>
              </a:rPr>
              <a:t> çıktısı alınmalıdır.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Başvuru formu Bilgisayar ortamında doldurulacak olup el ile doldurulan formlar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89ADC930-42E0-447F-931E-8A22AD00F7FA}"/>
              </a:ext>
            </a:extLst>
          </p:cNvPr>
          <p:cNvSpPr txBox="1"/>
          <p:nvPr/>
        </p:nvSpPr>
        <p:spPr>
          <a:xfrm>
            <a:off x="210164" y="5974525"/>
            <a:ext cx="4973167" cy="341632"/>
          </a:xfrm>
          <a:prstGeom prst="rect">
            <a:avLst/>
          </a:prstGeom>
          <a:noFill/>
        </p:spPr>
        <p:txBody>
          <a:bodyPr wrap="square" rtlCol="0">
            <a:spAutoFit/>
          </a:bodyPr>
          <a:lstStyle/>
          <a:p>
            <a:pPr algn="just">
              <a:lnSpc>
                <a:spcPct val="90000"/>
              </a:lnSpc>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64" y="4486981"/>
            <a:ext cx="4314985" cy="1278814"/>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82" y="3612630"/>
            <a:ext cx="6972308" cy="3245370"/>
          </a:xfrm>
          <a:prstGeom prst="rect">
            <a:avLst/>
          </a:prstGeom>
        </p:spPr>
      </p:pic>
    </p:spTree>
    <p:extLst>
      <p:ext uri="{BB962C8B-B14F-4D97-AF65-F5344CB8AC3E}">
        <p14:creationId xmlns:p14="http://schemas.microsoft.com/office/powerpoint/2010/main" val="398871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Çıktısı alınan başvuru formuyla yapılacaklar</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15214" y="1523083"/>
            <a:ext cx="9010036" cy="5576911"/>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formları öncelikle </a:t>
            </a:r>
            <a:r>
              <a:rPr lang="tr-TR" b="1" dirty="0">
                <a:latin typeface="Times New Roman" panose="02020603050405020304" pitchFamily="18" charset="0"/>
                <a:cs typeface="Times New Roman" panose="02020603050405020304" pitchFamily="18" charset="0"/>
              </a:rPr>
              <a:t>iş yerlerine </a:t>
            </a:r>
            <a:r>
              <a:rPr lang="tr-TR" dirty="0">
                <a:latin typeface="Times New Roman" panose="02020603050405020304" pitchFamily="18" charset="0"/>
                <a:cs typeface="Times New Roman" panose="02020603050405020304" pitchFamily="18" charset="0"/>
              </a:rPr>
              <a:t>onaylatılmalıdır.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Ardından yaz stajı başvuru formları, İSG belgesi ve cumartesi çalışma belgesi (eğer staj yaptığınız şirket cumartesi günü de çalışıyor ise gereklidir) sisteme yüklenmelidir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yapacak </a:t>
            </a:r>
            <a:r>
              <a:rPr lang="tr-TR" dirty="0" smtClean="0">
                <a:latin typeface="Times New Roman" panose="02020603050405020304" pitchFamily="18" charset="0"/>
                <a:cs typeface="Times New Roman" panose="02020603050405020304" pitchFamily="18" charset="0"/>
              </a:rPr>
              <a:t>öğrenciler </a:t>
            </a:r>
            <a:r>
              <a:rPr lang="tr-TR" dirty="0">
                <a:latin typeface="Times New Roman" panose="02020603050405020304" pitchFamily="18" charset="0"/>
                <a:cs typeface="Times New Roman" panose="02020603050405020304" pitchFamily="18" charset="0"/>
              </a:rPr>
              <a:t>alındığı tarih itibari ile </a:t>
            </a:r>
            <a:r>
              <a:rPr lang="tr-TR" b="1" dirty="0">
                <a:latin typeface="Times New Roman" panose="02020603050405020304" pitchFamily="18" charset="0"/>
                <a:cs typeface="Times New Roman" panose="02020603050405020304" pitchFamily="18" charset="0"/>
              </a:rPr>
              <a:t>2 yıl </a:t>
            </a:r>
            <a:r>
              <a:rPr lang="tr-TR" b="1" dirty="0" smtClean="0">
                <a:latin typeface="Times New Roman" panose="02020603050405020304" pitchFamily="18" charset="0"/>
                <a:cs typeface="Times New Roman" panose="02020603050405020304" pitchFamily="18" charset="0"/>
              </a:rPr>
              <a:t>süreli en az </a:t>
            </a:r>
            <a:r>
              <a:rPr lang="tr-TR" b="1" dirty="0">
                <a:latin typeface="Times New Roman" panose="02020603050405020304" pitchFamily="18" charset="0"/>
                <a:cs typeface="Times New Roman" panose="02020603050405020304" pitchFamily="18" charset="0"/>
              </a:rPr>
              <a:t>16 saatlik İSG eğitim sertifikası </a:t>
            </a:r>
            <a:r>
              <a:rPr lang="tr-TR" dirty="0" smtClean="0">
                <a:latin typeface="Times New Roman" panose="02020603050405020304" pitchFamily="18" charset="0"/>
                <a:cs typeface="Times New Roman" panose="02020603050405020304" pitchFamily="18" charset="0"/>
              </a:rPr>
              <a:t>almaları gerekmektedir.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Bakanlık onaylı olmayan, eğitim süresi belirtilmeyen hiçbir İSG sertifikası kabul edilmeyecektir.</a:t>
            </a: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Sisteme yüklenen belgeler onaylandıktan sonra </a:t>
            </a:r>
            <a:r>
              <a:rPr lang="tr-TR" dirty="0" smtClean="0">
                <a:latin typeface="Times New Roman" panose="02020603050405020304" pitchFamily="18" charset="0"/>
                <a:cs typeface="Times New Roman" panose="02020603050405020304" pitchFamily="18" charset="0"/>
              </a:rPr>
              <a:t>belgelerin asıllarını staj </a:t>
            </a:r>
            <a:r>
              <a:rPr lang="tr-TR" dirty="0">
                <a:latin typeface="Times New Roman" panose="02020603050405020304" pitchFamily="18" charset="0"/>
                <a:cs typeface="Times New Roman" panose="02020603050405020304" pitchFamily="18" charset="0"/>
              </a:rPr>
              <a:t>b</a:t>
            </a:r>
            <a:r>
              <a:rPr lang="tr-TR" dirty="0" smtClean="0">
                <a:latin typeface="Times New Roman" panose="02020603050405020304" pitchFamily="18" charset="0"/>
                <a:cs typeface="Times New Roman" panose="02020603050405020304" pitchFamily="18" charset="0"/>
              </a:rPr>
              <a:t>aşlama tarihinden önce </a:t>
            </a:r>
            <a:r>
              <a:rPr lang="tr-TR" dirty="0">
                <a:latin typeface="Times New Roman" panose="02020603050405020304" pitchFamily="18" charset="0"/>
                <a:cs typeface="Times New Roman" panose="02020603050405020304" pitchFamily="18" charset="0"/>
              </a:rPr>
              <a:t>tahakkuk biriminden </a:t>
            </a:r>
            <a:r>
              <a:rPr lang="tr-TR" dirty="0" smtClean="0">
                <a:latin typeface="Times New Roman" panose="02020603050405020304" pitchFamily="18" charset="0"/>
                <a:cs typeface="Times New Roman" panose="02020603050405020304" pitchFamily="18" charset="0"/>
              </a:rPr>
              <a:t>Seda </a:t>
            </a:r>
            <a:r>
              <a:rPr lang="tr-TR" dirty="0" err="1" smtClean="0">
                <a:latin typeface="Times New Roman" panose="02020603050405020304" pitchFamily="18" charset="0"/>
                <a:cs typeface="Times New Roman" panose="02020603050405020304" pitchFamily="18" charset="0"/>
              </a:rPr>
              <a:t>ÇALLI’ya</a:t>
            </a:r>
            <a:r>
              <a:rPr lang="tr-TR" dirty="0" smtClean="0">
                <a:latin typeface="Times New Roman" panose="02020603050405020304" pitchFamily="18" charset="0"/>
                <a:cs typeface="Times New Roman" panose="02020603050405020304" pitchFamily="18" charset="0"/>
              </a:rPr>
              <a:t> teslim </a:t>
            </a:r>
            <a:r>
              <a:rPr lang="tr-TR" dirty="0">
                <a:latin typeface="Times New Roman" panose="02020603050405020304" pitchFamily="18" charset="0"/>
                <a:cs typeface="Times New Roman" panose="02020603050405020304" pitchFamily="18" charset="0"/>
              </a:rPr>
              <a:t>edilecektir. </a:t>
            </a:r>
            <a:r>
              <a:rPr lang="tr-TR" dirty="0" smtClean="0">
                <a:latin typeface="Times New Roman" panose="02020603050405020304" pitchFamily="18" charset="0"/>
                <a:cs typeface="Times New Roman" panose="02020603050405020304" pitchFamily="18" charset="0"/>
              </a:rPr>
              <a:t>Belgeler teslim edilmediği takdirde </a:t>
            </a:r>
            <a:r>
              <a:rPr lang="tr-TR" b="1" dirty="0" smtClean="0">
                <a:latin typeface="Times New Roman" panose="02020603050405020304" pitchFamily="18" charset="0"/>
                <a:cs typeface="Times New Roman" panose="02020603050405020304" pitchFamily="18" charset="0"/>
              </a:rPr>
              <a:t>SGK girişi yapılmayacak, stajınız geçersiz sayılacaktır</a:t>
            </a:r>
            <a:r>
              <a:rPr lang="tr-TR" b="1" dirty="0" smtClean="0">
                <a:latin typeface="Times New Roman" panose="02020603050405020304" pitchFamily="18" charset="0"/>
                <a:cs typeface="Times New Roman" panose="02020603050405020304" pitchFamily="18" charset="0"/>
              </a:rPr>
              <a:t>.</a:t>
            </a:r>
            <a:endParaRPr lang="tr-TR" b="1"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 son olarak yaz stajı başvuru sistemine </a:t>
            </a:r>
            <a:r>
              <a:rPr lang="tr-TR" b="1" dirty="0">
                <a:latin typeface="Times New Roman" panose="02020603050405020304" pitchFamily="18" charset="0"/>
                <a:cs typeface="Times New Roman" panose="02020603050405020304" pitchFamily="18" charset="0"/>
              </a:rPr>
              <a:t>SGK belgeniz okul tarafından </a:t>
            </a:r>
            <a:r>
              <a:rPr lang="tr-TR" dirty="0">
                <a:latin typeface="Times New Roman" panose="02020603050405020304" pitchFamily="18" charset="0"/>
                <a:cs typeface="Times New Roman" panose="02020603050405020304" pitchFamily="18" charset="0"/>
              </a:rPr>
              <a:t>yüklenecektir.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Onaylama işlemlerinden sonra;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 (1 nüsha)</a:t>
            </a:r>
          </a:p>
          <a:p>
            <a:pPr marL="742950" lvl="1"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SGK</a:t>
            </a:r>
            <a:r>
              <a:rPr lang="tr-TR" dirty="0">
                <a:latin typeface="Times New Roman" panose="02020603050405020304" pitchFamily="18" charset="0"/>
                <a:cs typeface="Times New Roman" panose="02020603050405020304" pitchFamily="18" charset="0"/>
              </a:rPr>
              <a:t>. kayıt belgesi alınıp </a:t>
            </a:r>
            <a:r>
              <a:rPr lang="tr-TR" b="1" dirty="0">
                <a:latin typeface="Times New Roman" panose="02020603050405020304" pitchFamily="18" charset="0"/>
                <a:cs typeface="Times New Roman" panose="02020603050405020304" pitchFamily="18" charset="0"/>
              </a:rPr>
              <a:t>işyerine</a:t>
            </a:r>
            <a:r>
              <a:rPr lang="tr-TR" dirty="0">
                <a:latin typeface="Times New Roman" panose="02020603050405020304" pitchFamily="18" charset="0"/>
                <a:cs typeface="Times New Roman" panose="02020603050405020304" pitchFamily="18" charset="0"/>
              </a:rPr>
              <a:t> yaz stajı başlangıcında teslim edilecektir</a:t>
            </a:r>
            <a:r>
              <a:rPr lang="tr-TR" dirty="0" smtClean="0">
                <a:latin typeface="Times New Roman" panose="02020603050405020304" pitchFamily="18" charset="0"/>
                <a:cs typeface="Times New Roman" panose="02020603050405020304" pitchFamily="18" charset="0"/>
              </a:rPr>
              <a:t>.</a:t>
            </a:r>
          </a:p>
          <a:p>
            <a:pPr marL="742950" lvl="1"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SGK kayıt belgesi olmadan yapılan stajlar geçerli değildir, kabul edilmeyecektir.</a:t>
            </a: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8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İşsizlik Fonu</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18" y="1746680"/>
            <a:ext cx="8833363" cy="1990233"/>
          </a:xfrm>
          <a:prstGeom prst="rect">
            <a:avLst/>
          </a:prstGeom>
        </p:spPr>
      </p:pic>
      <p:sp>
        <p:nvSpPr>
          <p:cNvPr id="9" name="Metin kutusu 8">
            <a:extLst>
              <a:ext uri="{FF2B5EF4-FFF2-40B4-BE49-F238E27FC236}">
                <a16:creationId xmlns:a16="http://schemas.microsoft.com/office/drawing/2014/main" id="{3F38429E-C95E-4B96-BF2C-B46119714F3B}"/>
              </a:ext>
            </a:extLst>
          </p:cNvPr>
          <p:cNvSpPr txBox="1"/>
          <p:nvPr/>
        </p:nvSpPr>
        <p:spPr>
          <a:xfrm>
            <a:off x="1215623" y="3736913"/>
            <a:ext cx="9010036" cy="2585323"/>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Söz konusu ödeme, özel işletmelere aktarım şeklinde yapılacağından, Üniversitemiz öğrencilerinden zorunlu staj eğitimine tabi olup, işletmelerle imzaladığı sözleşme gereği ücret alanların Yükseköğretim Kurulu Başkanlığına bildirilebilmesi için Öğrenciye ücret ödendiğine dair banka dekontunun ve bu formun eksiksiz olarak doldurulup staj bitiminde veya takip eden ayın </a:t>
            </a:r>
            <a:r>
              <a:rPr lang="tr-TR" b="1" dirty="0">
                <a:latin typeface="Times New Roman" panose="02020603050405020304" pitchFamily="18" charset="0"/>
                <a:cs typeface="Times New Roman" panose="02020603050405020304" pitchFamily="18" charset="0"/>
              </a:rPr>
              <a:t>10’una</a:t>
            </a:r>
            <a:r>
              <a:rPr lang="tr-TR" dirty="0">
                <a:latin typeface="Times New Roman" panose="02020603050405020304" pitchFamily="18" charset="0"/>
                <a:cs typeface="Times New Roman" panose="02020603050405020304" pitchFamily="18" charset="0"/>
              </a:rPr>
              <a:t>  kadar  Dekanlığımız Staj Birimine ulaştırılması gerekmektedir.  Dekont göndermeyen  işyerlerine ödeme yapılmayacaktır.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İşsizlik fonu katkısı için dekont ve form </a:t>
            </a:r>
            <a:r>
              <a:rPr lang="tr-TR" b="1" dirty="0" smtClean="0">
                <a:latin typeface="Times New Roman" panose="02020603050405020304" pitchFamily="18" charset="0"/>
                <a:cs typeface="Times New Roman" panose="02020603050405020304" pitchFamily="18" charset="0"/>
              </a:rPr>
              <a:t>Seda </a:t>
            </a:r>
            <a:r>
              <a:rPr lang="tr-TR" b="1" dirty="0" err="1" smtClean="0">
                <a:latin typeface="Times New Roman" panose="02020603050405020304" pitchFamily="18" charset="0"/>
                <a:cs typeface="Times New Roman" panose="02020603050405020304" pitchFamily="18" charset="0"/>
              </a:rPr>
              <a:t>ÇALLI’ya</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staj </a:t>
            </a:r>
            <a:r>
              <a:rPr lang="tr-TR" dirty="0">
                <a:latin typeface="Times New Roman" panose="02020603050405020304" pitchFamily="18" charset="0"/>
                <a:cs typeface="Times New Roman" panose="02020603050405020304" pitchFamily="18" charset="0"/>
              </a:rPr>
              <a:t>bitiminde, internet sayfamızdan belli edilen tarihte elden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2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yerinde kaza olması durumunda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72264" y="3228592"/>
            <a:ext cx="9010036" cy="1366528"/>
          </a:xfrm>
          <a:prstGeom prst="rect">
            <a:avLst/>
          </a:prstGeom>
          <a:noFill/>
        </p:spPr>
        <p:txBody>
          <a:bodyPr wrap="square" rtlCol="0">
            <a:spAutoFit/>
          </a:bodyPr>
          <a:lstStyle/>
          <a:p>
            <a:pPr algn="ctr">
              <a:lnSpc>
                <a:spcPct val="90000"/>
              </a:lnSpc>
            </a:pPr>
            <a:r>
              <a:rPr lang="tr-TR" sz="2800" b="1" dirty="0">
                <a:latin typeface="Times New Roman" panose="02020603050405020304" pitchFamily="18" charset="0"/>
                <a:cs typeface="Times New Roman" panose="02020603050405020304" pitchFamily="18" charset="0"/>
              </a:rPr>
              <a:t>Öğrenci başına bir kaza gelmesi durumunda staj ve işyeri eğitimi komisyonu </a:t>
            </a:r>
            <a:r>
              <a:rPr lang="tr-TR" sz="2800" b="1" u="sng" dirty="0">
                <a:latin typeface="Times New Roman" panose="02020603050405020304" pitchFamily="18" charset="0"/>
                <a:cs typeface="Times New Roman" panose="02020603050405020304" pitchFamily="18" charset="0"/>
              </a:rPr>
              <a:t>3 gün içinde </a:t>
            </a:r>
            <a:r>
              <a:rPr lang="tr-TR" sz="2800" b="1" dirty="0">
                <a:latin typeface="Times New Roman" panose="02020603050405020304" pitchFamily="18" charset="0"/>
                <a:cs typeface="Times New Roman" panose="02020603050405020304" pitchFamily="18" charset="0"/>
              </a:rPr>
              <a:t>bilgilendirilmelidir.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DEFTERİ</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6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 staja başlamadan onaylanacak</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 Rektörlük karşısındaki Caminin külliyesinde bulunan üniversitemizin kitap satış bürosundan alınabilir.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alındıktan sonra;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48343" y="4082578"/>
            <a:ext cx="4952578" cy="2686448"/>
          </a:xfrm>
          <a:prstGeom prst="rect">
            <a:avLst/>
          </a:prstGeom>
          <a:noFill/>
          <a:ln>
            <a:noFill/>
          </a:ln>
        </p:spPr>
      </p:pic>
      <p:sp>
        <p:nvSpPr>
          <p:cNvPr id="7" name="Sağ Ok 6"/>
          <p:cNvSpPr/>
          <p:nvPr/>
        </p:nvSpPr>
        <p:spPr>
          <a:xfrm flipH="1">
            <a:off x="6505576" y="5818560"/>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F38429E-C95E-4B96-BF2C-B46119714F3B}"/>
              </a:ext>
            </a:extLst>
          </p:cNvPr>
          <p:cNvSpPr txBox="1"/>
          <p:nvPr/>
        </p:nvSpPr>
        <p:spPr>
          <a:xfrm>
            <a:off x="6848476" y="5425802"/>
            <a:ext cx="5343524" cy="1588127"/>
          </a:xfrm>
          <a:prstGeom prst="rect">
            <a:avLst/>
          </a:prstGeom>
          <a:noFill/>
        </p:spPr>
        <p:txBody>
          <a:bodyPr wrap="square" rtlCol="0">
            <a:spAutoFit/>
          </a:bodyPr>
          <a:lstStyle/>
          <a:p>
            <a:pPr lvl="1"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rgbClr val="FF0000"/>
                </a:solidFill>
                <a:latin typeface="Times New Roman" panose="02020603050405020304" pitchFamily="18" charset="0"/>
                <a:cs typeface="Times New Roman" panose="02020603050405020304" pitchFamily="18" charset="0"/>
              </a:rPr>
              <a:t>Defterin birinci sayfasındaki “öğrenci tarafından doldurulacaktır” başlığının altındaki kısım eksiksiz doldurulup komisyon tarafından onaylanacaktır.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38429E-C95E-4B96-BF2C-B46119714F3B}"/>
              </a:ext>
            </a:extLst>
          </p:cNvPr>
          <p:cNvSpPr txBox="1"/>
          <p:nvPr/>
        </p:nvSpPr>
        <p:spPr>
          <a:xfrm>
            <a:off x="6848476" y="4156568"/>
            <a:ext cx="5343524" cy="1338828"/>
          </a:xfrm>
          <a:prstGeom prst="rect">
            <a:avLst/>
          </a:prstGeom>
          <a:noFill/>
        </p:spPr>
        <p:txBody>
          <a:bodyPr wrap="square" rtlCol="0">
            <a:spAutoFit/>
          </a:bodyPr>
          <a:lstStyle/>
          <a:p>
            <a:pPr lvl="1"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solidFill>
                <a:schemeClr val="accent6">
                  <a:lumMod val="50000"/>
                </a:schemeClr>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chemeClr val="accent6">
                    <a:lumMod val="50000"/>
                  </a:schemeClr>
                </a:solidFill>
                <a:latin typeface="Times New Roman" panose="02020603050405020304" pitchFamily="18" charset="0"/>
                <a:cs typeface="Times New Roman" panose="02020603050405020304" pitchFamily="18" charset="0"/>
              </a:rPr>
              <a:t>Fotoğrafı eksik olan defterler onaylanmayacaktır.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0" name="Sağ Ok 9"/>
          <p:cNvSpPr/>
          <p:nvPr/>
        </p:nvSpPr>
        <p:spPr>
          <a:xfrm flipH="1">
            <a:off x="6505576" y="4623191"/>
            <a:ext cx="685800" cy="4012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3657600" y="376825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1162052" y="2900975"/>
            <a:ext cx="5343524" cy="1089529"/>
          </a:xfrm>
          <a:prstGeom prst="rect">
            <a:avLst/>
          </a:prstGeom>
          <a:noFill/>
        </p:spPr>
        <p:txBody>
          <a:bodyPr wrap="square" rtlCol="0">
            <a:spAutoFit/>
          </a:bodyPr>
          <a:lstStyle/>
          <a:p>
            <a:pPr lvl="1" algn="just">
              <a:lnSpc>
                <a:spcPct val="90000"/>
              </a:lnSpc>
            </a:pPr>
            <a:r>
              <a:rPr lang="tr-TR" b="1" dirty="0">
                <a:solidFill>
                  <a:srgbClr val="002060"/>
                </a:solidFill>
              </a:rPr>
              <a:t>“Öğrenci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35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Komisyonu</a:t>
            </a:r>
          </a:p>
          <a:p>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yaz stajı eğitiminden;</a:t>
            </a:r>
          </a:p>
          <a:p>
            <a:r>
              <a:rPr lang="tr-TR" sz="3200" b="1" dirty="0" smtClean="0">
                <a:latin typeface="Times New Roman" panose="02020603050405020304" pitchFamily="18" charset="0"/>
                <a:cs typeface="Times New Roman" panose="02020603050405020304" pitchFamily="18" charset="0"/>
              </a:rPr>
              <a:t>Dr. </a:t>
            </a:r>
            <a:r>
              <a:rPr lang="tr-TR" sz="3200" b="1" dirty="0" err="1" smtClean="0">
                <a:latin typeface="Times New Roman" panose="02020603050405020304" pitchFamily="18" charset="0"/>
                <a:cs typeface="Times New Roman" panose="02020603050405020304" pitchFamily="18" charset="0"/>
              </a:rPr>
              <a:t>Öğr</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Üy</a:t>
            </a:r>
            <a:r>
              <a:rPr lang="tr-TR" sz="3200" b="1" dirty="0" smtClean="0">
                <a:latin typeface="Times New Roman" panose="02020603050405020304" pitchFamily="18" charset="0"/>
                <a:cs typeface="Times New Roman" panose="02020603050405020304" pitchFamily="18" charset="0"/>
              </a:rPr>
              <a:t>. Ahmet KAYSAL</a:t>
            </a:r>
          </a:p>
          <a:p>
            <a:r>
              <a:rPr lang="tr-TR" sz="3200" b="1" dirty="0" smtClean="0">
                <a:latin typeface="Times New Roman" panose="02020603050405020304" pitchFamily="18" charset="0"/>
                <a:cs typeface="Times New Roman" panose="02020603050405020304" pitchFamily="18" charset="0"/>
              </a:rPr>
              <a:t>Arş</a:t>
            </a:r>
            <a:r>
              <a:rPr lang="tr-TR" sz="3200" b="1" dirty="0">
                <a:latin typeface="Times New Roman" panose="02020603050405020304" pitchFamily="18" charset="0"/>
                <a:cs typeface="Times New Roman" panose="02020603050405020304" pitchFamily="18" charset="0"/>
              </a:rPr>
              <a:t>. Gör. Feyza Nur YEŞİL</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2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Gün Sayısı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143614" y="1841930"/>
            <a:ext cx="9010036" cy="1338828"/>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Cumartesi günleri; “cumartesi çalışma belgesi” doldurulmak suretiyle staj yapılabilir.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Pazar günleri de resmi tatil günleri gibi değerlendirilmektedir.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89ADC930-42E0-447F-931E-8A22AD00F7FA}"/>
              </a:ext>
            </a:extLst>
          </p:cNvPr>
          <p:cNvSpPr txBox="1"/>
          <p:nvPr/>
        </p:nvSpPr>
        <p:spPr>
          <a:xfrm>
            <a:off x="1628246" y="6011093"/>
            <a:ext cx="4973167" cy="6186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862" y="3041656"/>
            <a:ext cx="6153150" cy="1428750"/>
          </a:xfrm>
          <a:prstGeom prst="rect">
            <a:avLst/>
          </a:prstGeom>
        </p:spPr>
      </p:pic>
    </p:spTree>
    <p:extLst>
      <p:ext uri="{BB962C8B-B14F-4D97-AF65-F5344CB8AC3E}">
        <p14:creationId xmlns:p14="http://schemas.microsoft.com/office/powerpoint/2010/main" val="332948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İşveren tarafından doldurulacak bölüm </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1.sayfasındaki  </a:t>
            </a:r>
            <a:r>
              <a:rPr lang="tr-TR" b="1" dirty="0">
                <a:latin typeface="Times New Roman" panose="02020603050405020304" pitchFamily="18" charset="0"/>
                <a:cs typeface="Times New Roman" panose="02020603050405020304" pitchFamily="18" charset="0"/>
              </a:rPr>
              <a:t>“işveren tarafından doldurulacak” </a:t>
            </a:r>
            <a:r>
              <a:rPr lang="tr-TR" dirty="0">
                <a:latin typeface="Times New Roman" panose="02020603050405020304" pitchFamily="18" charset="0"/>
                <a:cs typeface="Times New Roman" panose="02020603050405020304" pitchFamily="18" charset="0"/>
              </a:rPr>
              <a:t>başlığının altındaki kısım, İşyeri veya Firma tarafından eksiksiz doldurulacaktır. Bu kısmın doldurulması öğrencinin sorumluluğundadır.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089529"/>
          </a:xfrm>
          <a:prstGeom prst="rect">
            <a:avLst/>
          </a:prstGeom>
          <a:noFill/>
        </p:spPr>
        <p:txBody>
          <a:bodyPr wrap="square" rtlCol="0">
            <a:spAutoFit/>
          </a:bodyPr>
          <a:lstStyle/>
          <a:p>
            <a:pPr lvl="1" algn="just">
              <a:lnSpc>
                <a:spcPct val="90000"/>
              </a:lnSpc>
            </a:pPr>
            <a:r>
              <a:rPr lang="tr-TR" b="1" dirty="0">
                <a:solidFill>
                  <a:srgbClr val="002060"/>
                </a:solidFill>
              </a:rPr>
              <a:t>“İşveren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66952" y="3524287"/>
            <a:ext cx="5505248" cy="3151329"/>
          </a:xfrm>
          <a:prstGeom prst="rect">
            <a:avLst/>
          </a:prstGeom>
          <a:noFill/>
          <a:ln>
            <a:noFill/>
          </a:ln>
        </p:spPr>
      </p:pic>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641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Pratik çalışmaların günlere dağılım çizelgesi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sayfalarında bulunan </a:t>
            </a:r>
            <a:r>
              <a:rPr lang="tr-TR" b="1" dirty="0">
                <a:latin typeface="Times New Roman" panose="02020603050405020304" pitchFamily="18" charset="0"/>
                <a:cs typeface="Times New Roman" panose="02020603050405020304" pitchFamily="18" charset="0"/>
              </a:rPr>
              <a:t>“pratik çalışmaların günlere dağılım çizelgesi” </a:t>
            </a:r>
            <a:r>
              <a:rPr lang="tr-TR" dirty="0">
                <a:latin typeface="Times New Roman" panose="02020603050405020304" pitchFamily="18" charset="0"/>
                <a:cs typeface="Times New Roman" panose="02020603050405020304" pitchFamily="18" charset="0"/>
              </a:rPr>
              <a:t>kısmı dikkatlice doldurulacak, hem öğrencinin hem de amirin imzası kısımları eksiksiz olacaktır.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338828"/>
          </a:xfrm>
          <a:prstGeom prst="rect">
            <a:avLst/>
          </a:prstGeom>
          <a:noFill/>
        </p:spPr>
        <p:txBody>
          <a:bodyPr wrap="square" rtlCol="0">
            <a:spAutoFit/>
          </a:bodyPr>
          <a:lstStyle/>
          <a:p>
            <a:pPr lvl="1" algn="just">
              <a:lnSpc>
                <a:spcPct val="90000"/>
              </a:lnSpc>
            </a:pPr>
            <a:r>
              <a:rPr lang="tr-TR" b="1" dirty="0">
                <a:solidFill>
                  <a:srgbClr val="002060"/>
                </a:solidFill>
              </a:rPr>
              <a:t>“Pratik çalışmaların günlere dağılım çizelgesi”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916857" y="2583519"/>
            <a:ext cx="4312493" cy="4248150"/>
          </a:xfrm>
          <a:prstGeom prst="rect">
            <a:avLst/>
          </a:prstGeom>
          <a:noFill/>
          <a:ln>
            <a:noFill/>
          </a:ln>
        </p:spPr>
      </p:pic>
    </p:spTree>
    <p:extLst>
      <p:ext uri="{BB962C8B-B14F-4D97-AF65-F5344CB8AC3E}">
        <p14:creationId xmlns:p14="http://schemas.microsoft.com/office/powerpoint/2010/main" val="424929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sayfalarının üst kısmındaki “iş/birim adı, başlama tarihi, bitiş tarihi ve yapım/çalışma süresi” kısımları doğru ve eksiksiz bir şekilde doldurulacaktır. Bunun altında kalan “yapılan işler” kısmı ise detaylı bir şekilde özenle doldurulacaktır. Bu kısım doldurulurken, anlatımı kuvvetlendirmek için yapılan işlere ilişkin fotoğraflar da eklenebilir. “tasdik edenin Adı-soyadı imza” kısmı da, her sayfada eksiksiz doldurulacaktır. Bu sayfalarda herhangi bir ciddiyetsizlik hâli tespit edildiğinde, öğrencinin yapmış olduğu staj gününden komisyon kararı ile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doldurulurken; aynı iş tekrar tekrar yapılmış ise, birinci yapıldığı tarihte detaylı bir şekilde anlatılması yeterlidir.  Örneğin 5 gün aynı işi yaptıysanız defterde 3-6 sayfada anlatarak 5 günlük tarih aralığını yazınız.</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4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54463" y="1457325"/>
            <a:ext cx="4132287" cy="5400675"/>
          </a:xfrm>
          <a:prstGeom prst="rect">
            <a:avLst/>
          </a:prstGeom>
          <a:noFill/>
          <a:ln>
            <a:noFill/>
          </a:ln>
        </p:spPr>
      </p:pic>
      <p:sp>
        <p:nvSpPr>
          <p:cNvPr id="2" name="Sağ Ok 1"/>
          <p:cNvSpPr/>
          <p:nvPr/>
        </p:nvSpPr>
        <p:spPr>
          <a:xfrm rot="2820224">
            <a:off x="2833143" y="4766872"/>
            <a:ext cx="3207895" cy="6595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Dikdörtgen 2"/>
          <p:cNvSpPr/>
          <p:nvPr/>
        </p:nvSpPr>
        <p:spPr>
          <a:xfrm>
            <a:off x="249213" y="2193909"/>
            <a:ext cx="3800975" cy="1631216"/>
          </a:xfrm>
          <a:prstGeom prst="rect">
            <a:avLst/>
          </a:prstGeom>
        </p:spPr>
        <p:txBody>
          <a:bodyPr wrap="square">
            <a:spAutoFit/>
          </a:bodyPr>
          <a:lstStyle/>
          <a:p>
            <a:pPr algn="just"/>
            <a:r>
              <a:rPr lang="tr-TR" sz="2000" dirty="0">
                <a:solidFill>
                  <a:srgbClr val="FF0000"/>
                </a:solidFill>
                <a:latin typeface="Times New Roman" panose="02020603050405020304" pitchFamily="18" charset="0"/>
                <a:cs typeface="Times New Roman" panose="02020603050405020304" pitchFamily="18" charset="0"/>
              </a:rPr>
              <a:t>Defterinizde günlük yapılan işlemleri yazdıktan sonra, sizden sorumlu mühendisin defteri kontrol etmesi ve her sayfayı örnekteki gibi imzalaması gerekmektedir.</a:t>
            </a:r>
            <a:endParaRPr lang="tr-TR" sz="2000" dirty="0">
              <a:solidFill>
                <a:srgbClr val="FF0000"/>
              </a:solidFill>
            </a:endParaRPr>
          </a:p>
        </p:txBody>
      </p:sp>
    </p:spTree>
    <p:extLst>
      <p:ext uri="{BB962C8B-B14F-4D97-AF65-F5344CB8AC3E}">
        <p14:creationId xmlns:p14="http://schemas.microsoft.com/office/powerpoint/2010/main" val="354751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başarı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086725"/>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 başarı formu(gizlidir)” kısmı işyeri veya firma tarafından doldurulacaktır. Şirket mührü ve yetkili imzası ile birlikte kapalı zarf içinde </a:t>
            </a:r>
            <a:r>
              <a:rPr lang="tr-TR" b="1" dirty="0">
                <a:latin typeface="Times New Roman" panose="02020603050405020304" pitchFamily="18" charset="0"/>
                <a:cs typeface="Times New Roman" panose="02020603050405020304" pitchFamily="18" charset="0"/>
              </a:rPr>
              <a:t>Staj Defteri ile birlikte teslim edilecektir. </a:t>
            </a:r>
            <a:r>
              <a:rPr lang="tr-TR" u="sng" dirty="0">
                <a:latin typeface="Times New Roman" panose="02020603050405020304" pitchFamily="18" charset="0"/>
                <a:cs typeface="Times New Roman" panose="02020603050405020304" pitchFamily="18" charset="0"/>
              </a:rPr>
              <a:t>“Staj başarı formu(gizlidir)” kısmında herhangi bir eksik tespit edildiğinde, öğrencinin yapmış olduğu staj gününden  3 gün düşülecektir</a:t>
            </a:r>
            <a:r>
              <a:rPr lang="tr-TR" u="sng" dirty="0" smtClean="0">
                <a:latin typeface="Times New Roman" panose="02020603050405020304" pitchFamily="18" charset="0"/>
                <a:cs typeface="Times New Roman" panose="02020603050405020304" pitchFamily="18" charset="0"/>
              </a:rPr>
              <a:t>. Kapalı zarf içerisinde getirilmediği takdirde Staj Defteri kabul edilmeyecektir.</a:t>
            </a:r>
            <a:endParaRPr lang="tr-TR" u="sng"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1848464" y="3214278"/>
            <a:ext cx="6336704" cy="3384376"/>
          </a:xfrm>
          <a:prstGeom prst="rect">
            <a:avLst/>
          </a:prstGeom>
          <a:noFill/>
          <a:ln>
            <a:noFill/>
          </a:ln>
        </p:spPr>
      </p:pic>
    </p:spTree>
    <p:extLst>
      <p:ext uri="{BB962C8B-B14F-4D97-AF65-F5344CB8AC3E}">
        <p14:creationId xmlns:p14="http://schemas.microsoft.com/office/powerpoint/2010/main" val="1780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Stajyer Puantaj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“stajyer öğrenci puantaj formu” defterin arkasından koparılmadan doldurulacaktır. Her ay için ayrı ayrı düzenlenecektir. </a:t>
            </a:r>
            <a:r>
              <a:rPr lang="tr-TR" b="1" dirty="0">
                <a:latin typeface="Times New Roman" panose="02020603050405020304" pitchFamily="18" charset="0"/>
                <a:cs typeface="Times New Roman" panose="02020603050405020304" pitchFamily="18" charset="0"/>
              </a:rPr>
              <a:t>Staj defteri ile birlikte teslim edilecektir. </a:t>
            </a:r>
            <a:r>
              <a:rPr lang="tr-TR" dirty="0">
                <a:latin typeface="Times New Roman" panose="02020603050405020304" pitchFamily="18" charset="0"/>
                <a:cs typeface="Times New Roman" panose="02020603050405020304" pitchFamily="18" charset="0"/>
              </a:rPr>
              <a:t>“stajyer öğrenci puantaj formu”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2210594" y="3009517"/>
            <a:ext cx="4680520" cy="3600400"/>
          </a:xfrm>
          <a:prstGeom prst="rect">
            <a:avLst/>
          </a:prstGeom>
          <a:noFill/>
          <a:ln>
            <a:noFill/>
          </a:ln>
        </p:spPr>
      </p:pic>
    </p:spTree>
    <p:extLst>
      <p:ext uri="{BB962C8B-B14F-4D97-AF65-F5344CB8AC3E}">
        <p14:creationId xmlns:p14="http://schemas.microsoft.com/office/powerpoint/2010/main" val="346273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440574" y="2340864"/>
            <a:ext cx="11479877"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her bölümünün doldurulması öğrencinin sorumluluğundadır. İşletmelere onaylatılan her türlü belgede kaşe veya mühür imza ile birlikte bulunmalıdır. Aksi durumlarda; yukarıda belirtilen şekillerde, öğrencinin yapmış olduğu staj gününden düşüm yapılacaktır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 staj defterini doldururken defterin yetmemesi durumunda, staj defterinin boş bir sayfasını istediği miktarda çoğaltabilir ve yazmak istediklerini bu sayfalara yazabilir. Ancak, öğrenci çoğalttığı sayfaları da diğer sayfalar gibi yetkili kişiye onaylatmalıdır. Daha sonra, bu sayfaları staj defterine eklemelidir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Staj defteri mavi tükenmez kalem ile yazılmalıdır.</a:t>
            </a: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6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17106" y="1816657"/>
            <a:ext cx="12192000" cy="1621675"/>
          </a:xfrm>
          <a:noFill/>
        </p:spPr>
        <p:txBody>
          <a:bodyPr>
            <a:normAutofit/>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SONU</a:t>
            </a: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0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Sonu</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872836" y="1911549"/>
            <a:ext cx="10010140" cy="5078313"/>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bitiminde, staj defteri ve kapalı zarf içindeki “staj başarı formu(gizlidir)” kısmı staj komisyonuna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Son teslim tarihi öğrencilere internet sitesi </a:t>
            </a:r>
            <a:r>
              <a:rPr lang="tr-TR" dirty="0" smtClean="0">
                <a:latin typeface="Times New Roman" panose="02020603050405020304" pitchFamily="18" charset="0"/>
                <a:cs typeface="Times New Roman" panose="02020603050405020304" pitchFamily="18" charset="0"/>
              </a:rPr>
              <a:t>üzerinden duyurulacaktır</a:t>
            </a:r>
            <a:r>
              <a:rPr lang="tr-TR" dirty="0">
                <a:latin typeface="Times New Roman" panose="02020603050405020304" pitchFamily="18" charset="0"/>
                <a:cs typeface="Times New Roman" panose="02020603050405020304" pitchFamily="18" charset="0"/>
              </a:rPr>
              <a:t>. Genellikle ders başlangıcından itibaren ilk 3 hafta içerisinde teslim edilmesi beklenir. Ancak bölüm başkanlığınca bu tarihlerde değişiklikler olabilir. Defter teslim tarihi ile ilgili olarak duyuruları takip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dönemi haricinde herhangi bir tarih aralığında staj yapan öğrenciler, </a:t>
            </a:r>
            <a:r>
              <a:rPr lang="tr-TR" b="1" dirty="0">
                <a:latin typeface="Times New Roman" panose="02020603050405020304" pitchFamily="18" charset="0"/>
                <a:cs typeface="Times New Roman" panose="02020603050405020304" pitchFamily="18" charset="0"/>
              </a:rPr>
              <a:t>staj bitiş tarihinden itibaren ilk iki hafta içerisinde </a:t>
            </a:r>
            <a:r>
              <a:rPr lang="tr-TR" dirty="0">
                <a:latin typeface="Times New Roman" panose="02020603050405020304" pitchFamily="18" charset="0"/>
                <a:cs typeface="Times New Roman" panose="02020603050405020304" pitchFamily="18" charset="0"/>
              </a:rPr>
              <a:t>staj defterini teslim etmeleri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Belirtilen son teslim tarihinden daha sonraki bir tarihte teslim edilen defterler için; öğrencinin yapmış olduğu staj gününden gecikilen gün sayısının iki katı kadar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defterinizi teslim etmeden önce defterinizde eksik olup olmadığını kontrol ediniz.</a:t>
            </a:r>
          </a:p>
          <a:p>
            <a:pPr marL="285750" lvl="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Fakültemizin staj defteri haricinde herhangi bir formatta getirilen defterler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İşyeri Eğitimi Komisyonu</a:t>
            </a:r>
          </a:p>
          <a:p>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işyeri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Mehmet YUMURTACI</a:t>
            </a:r>
          </a:p>
          <a:p>
            <a:r>
              <a:rPr lang="tr-TR" sz="3200" b="1" dirty="0">
                <a:latin typeface="Times New Roman" panose="02020603050405020304" pitchFamily="18" charset="0"/>
                <a:cs typeface="Times New Roman" panose="02020603050405020304" pitchFamily="18" charset="0"/>
              </a:rPr>
              <a:t>Arş. Gör. Atakan ÖZTÜRK</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46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 Yeri Eğitimine Gidecek Öğrencilerin Dikkatine</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02160" y="2889680"/>
            <a:ext cx="9010036" cy="1421928"/>
          </a:xfrm>
          <a:prstGeom prst="rect">
            <a:avLst/>
          </a:prstGeom>
          <a:noFill/>
        </p:spPr>
        <p:txBody>
          <a:bodyPr wrap="square" rtlCol="0">
            <a:spAutoFit/>
          </a:bodyPr>
          <a:lstStyle/>
          <a:p>
            <a:pPr algn="just">
              <a:lnSpc>
                <a:spcPct val="90000"/>
              </a:lnSpc>
            </a:pPr>
            <a:r>
              <a:rPr lang="tr-TR" sz="3200" i="1" u="sng" dirty="0">
                <a:latin typeface="Times New Roman" panose="02020603050405020304" pitchFamily="18" charset="0"/>
                <a:cs typeface="Times New Roman" panose="02020603050405020304" pitchFamily="18" charset="0"/>
              </a:rPr>
              <a:t>İş yeri eğitimine gidecek olan öğrenciler</a:t>
            </a:r>
            <a:r>
              <a:rPr lang="tr-TR" sz="3200" dirty="0">
                <a:latin typeface="Times New Roman" panose="02020603050405020304" pitchFamily="18" charset="0"/>
                <a:cs typeface="Times New Roman" panose="02020603050405020304" pitchFamily="18" charset="0"/>
              </a:rPr>
              <a:t>, İş yeri eğitimi evraklarını düzenlemek için geldiklerinde staj defterini teslim edebilirler.</a:t>
            </a:r>
          </a:p>
        </p:txBody>
      </p:sp>
    </p:spTree>
    <p:extLst>
      <p:ext uri="{BB962C8B-B14F-4D97-AF65-F5344CB8AC3E}">
        <p14:creationId xmlns:p14="http://schemas.microsoft.com/office/powerpoint/2010/main" val="409397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4100515"/>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TEŞEKKÜRLER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5460934"/>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1726627"/>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Fakültemiz internet sayfasını sürekli kontrol edin:</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yapacak tüm öğrencilerin Teknoloji Fakültesi internet sayfasının Elektrik Elektronik Mühendisliği Bölümü sekmesinden</a:t>
            </a:r>
            <a:r>
              <a:rPr lang="tr-TR" b="1" dirty="0">
                <a:latin typeface="Times New Roman" panose="02020603050405020304" pitchFamily="18" charset="0"/>
                <a:cs typeface="Times New Roman" panose="02020603050405020304" pitchFamily="18" charset="0"/>
              </a:rPr>
              <a:t> yaz stajı</a:t>
            </a:r>
            <a:r>
              <a:rPr lang="tr-TR" dirty="0">
                <a:latin typeface="Times New Roman" panose="02020603050405020304" pitchFamily="18" charset="0"/>
                <a:cs typeface="Times New Roman" panose="02020603050405020304" pitchFamily="18" charset="0"/>
              </a:rPr>
              <a:t> ile ilgili hususları okumaları gerekmektedir.</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512" y="3414422"/>
            <a:ext cx="6951380" cy="3408992"/>
          </a:xfrm>
          <a:prstGeom prst="rect">
            <a:avLst/>
          </a:prstGeom>
        </p:spPr>
      </p:pic>
    </p:spTree>
    <p:extLst>
      <p:ext uri="{BB962C8B-B14F-4D97-AF65-F5344CB8AC3E}">
        <p14:creationId xmlns:p14="http://schemas.microsoft.com/office/powerpoint/2010/main" val="189747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369332"/>
          </a:xfrm>
          <a:prstGeom prst="rect">
            <a:avLst/>
          </a:prstGeom>
          <a:noFill/>
        </p:spPr>
        <p:txBody>
          <a:bodyPr wrap="square" rtlCol="0">
            <a:spAutoFit/>
          </a:bodyPr>
          <a:lstStyle/>
          <a:p>
            <a:pPr algn="just"/>
            <a:r>
              <a:rPr lang="tr-TR" dirty="0" smtClean="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5">
            <a:extLst>
              <a:ext uri="{28A0092B-C50C-407E-A947-70E740481C1C}">
                <a14:useLocalDpi xmlns:a14="http://schemas.microsoft.com/office/drawing/2010/main" val="0"/>
              </a:ext>
            </a:extLst>
          </a:blip>
          <a:srcRect t="17238"/>
          <a:stretch/>
        </p:blipFill>
        <p:spPr>
          <a:xfrm>
            <a:off x="629659" y="2039570"/>
            <a:ext cx="11188931" cy="3899074"/>
          </a:xfrm>
          <a:prstGeom prst="rect">
            <a:avLst/>
          </a:prstGeom>
        </p:spPr>
      </p:pic>
    </p:spTree>
    <p:extLst>
      <p:ext uri="{BB962C8B-B14F-4D97-AF65-F5344CB8AC3E}">
        <p14:creationId xmlns:p14="http://schemas.microsoft.com/office/powerpoint/2010/main" val="25627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00ACC3-A740-4113-A676-BF9200EE6B59}"/>
              </a:ext>
            </a:extLst>
          </p:cNvPr>
          <p:cNvSpPr>
            <a:spLocks noGrp="1"/>
          </p:cNvSpPr>
          <p:nvPr>
            <p:ph type="subTitle" idx="1"/>
          </p:nvPr>
        </p:nvSpPr>
        <p:spPr>
          <a:xfrm>
            <a:off x="0" y="0"/>
            <a:ext cx="12192000" cy="6858000"/>
          </a:xfrm>
        </p:spPr>
        <p:txBody>
          <a:bodyPr>
            <a:normAutofit/>
          </a:bodyPr>
          <a:lstStyle/>
          <a:p>
            <a:endParaRPr lang="tr-TR" dirty="0"/>
          </a:p>
          <a:p>
            <a:endParaRPr lang="tr-TR" dirty="0"/>
          </a:p>
        </p:txBody>
      </p:sp>
      <p:pic>
        <p:nvPicPr>
          <p:cNvPr id="6" name="Resim 5">
            <a:extLst>
              <a:ext uri="{FF2B5EF4-FFF2-40B4-BE49-F238E27FC236}">
                <a16:creationId xmlns:a16="http://schemas.microsoft.com/office/drawing/2014/main" id="{53DAA0D1-E2CE-4170-A48A-16BDC39ECF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8" name="Unvan 1">
            <a:extLst>
              <a:ext uri="{FF2B5EF4-FFF2-40B4-BE49-F238E27FC236}">
                <a16:creationId xmlns:a16="http://schemas.microsoft.com/office/drawing/2014/main" id="{EF8607D9-D3EE-49CA-BA6F-BDF0F8811E0F}"/>
              </a:ext>
            </a:extLst>
          </p:cNvPr>
          <p:cNvSpPr txBox="1">
            <a:spLocks/>
          </p:cNvSpPr>
          <p:nvPr/>
        </p:nvSpPr>
        <p:spPr>
          <a:xfrm>
            <a:off x="2353056" y="673619"/>
            <a:ext cx="9838944" cy="1667245"/>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Yaz Stajı Genel Bilgiler</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9ADC930-42E0-447F-931E-8A22AD00F7FA}"/>
              </a:ext>
            </a:extLst>
          </p:cNvPr>
          <p:cNvSpPr txBox="1"/>
          <p:nvPr/>
        </p:nvSpPr>
        <p:spPr>
          <a:xfrm>
            <a:off x="1858512" y="1653209"/>
            <a:ext cx="9960078" cy="2280624"/>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Öğrencinin mezun olabilmesi için toplam </a:t>
            </a:r>
            <a:r>
              <a:rPr lang="tr-TR" b="1" dirty="0">
                <a:latin typeface="Times New Roman" panose="02020603050405020304" pitchFamily="18" charset="0"/>
                <a:cs typeface="Times New Roman" panose="02020603050405020304" pitchFamily="18" charset="0"/>
              </a:rPr>
              <a:t>60 gün yaz stajı</a:t>
            </a:r>
            <a:r>
              <a:rPr lang="tr-TR" dirty="0">
                <a:latin typeface="Times New Roman" panose="02020603050405020304" pitchFamily="18" charset="0"/>
                <a:cs typeface="Times New Roman" panose="02020603050405020304" pitchFamily="18" charset="0"/>
              </a:rPr>
              <a:t> yapması gerekmektedir.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az </a:t>
            </a:r>
            <a:r>
              <a:rPr lang="tr-TR" b="1" dirty="0">
                <a:latin typeface="Times New Roman" panose="02020603050405020304" pitchFamily="18" charset="0"/>
                <a:cs typeface="Times New Roman" panose="02020603050405020304" pitchFamily="18" charset="0"/>
              </a:rPr>
              <a:t>20 gün </a:t>
            </a:r>
            <a:r>
              <a:rPr lang="tr-TR" dirty="0">
                <a:latin typeface="Times New Roman" panose="02020603050405020304" pitchFamily="18" charset="0"/>
                <a:cs typeface="Times New Roman" panose="02020603050405020304" pitchFamily="18" charset="0"/>
              </a:rPr>
              <a:t>staj yapılabilmektedir.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fazla </a:t>
            </a:r>
            <a:r>
              <a:rPr lang="tr-TR" b="1" dirty="0">
                <a:latin typeface="Times New Roman" panose="02020603050405020304" pitchFamily="18" charset="0"/>
                <a:cs typeface="Times New Roman" panose="02020603050405020304" pitchFamily="18" charset="0"/>
              </a:rPr>
              <a:t>40 gün </a:t>
            </a:r>
            <a:r>
              <a:rPr lang="tr-TR" dirty="0">
                <a:latin typeface="Times New Roman" panose="02020603050405020304" pitchFamily="18" charset="0"/>
                <a:cs typeface="Times New Roman" panose="02020603050405020304" pitchFamily="18" charset="0"/>
              </a:rPr>
              <a:t>staj yapılabilmektedir.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a:t>
            </a:r>
            <a:r>
              <a:rPr lang="tr-TR" b="1" dirty="0">
                <a:latin typeface="Times New Roman" panose="02020603050405020304" pitchFamily="18" charset="0"/>
                <a:cs typeface="Times New Roman" panose="02020603050405020304" pitchFamily="18" charset="0"/>
              </a:rPr>
              <a:t>cumartesi günleri </a:t>
            </a:r>
            <a:r>
              <a:rPr lang="tr-TR" dirty="0">
                <a:latin typeface="Times New Roman" panose="02020603050405020304" pitchFamily="18" charset="0"/>
                <a:cs typeface="Times New Roman" panose="02020603050405020304" pitchFamily="18" charset="0"/>
              </a:rPr>
              <a:t>çalışıyorsa, cumartesi çalışma belgesi alarak Cumartesi günü çalışabilirsiniz.</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sp>
        <p:nvSpPr>
          <p:cNvPr id="2" name="Sağ Ok 1"/>
          <p:cNvSpPr/>
          <p:nvPr/>
        </p:nvSpPr>
        <p:spPr>
          <a:xfrm flipH="1">
            <a:off x="4105276" y="5457825"/>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9ADC930-42E0-447F-931E-8A22AD00F7FA}"/>
              </a:ext>
            </a:extLst>
          </p:cNvPr>
          <p:cNvSpPr txBox="1"/>
          <p:nvPr/>
        </p:nvSpPr>
        <p:spPr>
          <a:xfrm>
            <a:off x="1772787" y="6358937"/>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168" y="4228381"/>
            <a:ext cx="8125838" cy="2130555"/>
          </a:xfrm>
          <a:prstGeom prst="rect">
            <a:avLst/>
          </a:prstGeom>
        </p:spPr>
      </p:pic>
    </p:spTree>
    <p:extLst>
      <p:ext uri="{BB962C8B-B14F-4D97-AF65-F5344CB8AC3E}">
        <p14:creationId xmlns:p14="http://schemas.microsoft.com/office/powerpoint/2010/main" val="27749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598516" y="1365925"/>
            <a:ext cx="11488189" cy="6577185"/>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r>
              <a:rPr lang="tr-TR" sz="2000" b="1" dirty="0" smtClean="0">
                <a:solidFill>
                  <a:srgbClr val="FF0000"/>
                </a:solidFill>
              </a:rPr>
              <a:t>Güz</a:t>
            </a:r>
            <a:r>
              <a:rPr lang="tr-TR" sz="2000" b="1" dirty="0" smtClean="0">
                <a:solidFill>
                  <a:srgbClr val="FF0000"/>
                </a:solidFill>
              </a:rPr>
              <a:t> </a:t>
            </a:r>
            <a:r>
              <a:rPr lang="tr-TR" sz="2000" b="1" dirty="0">
                <a:solidFill>
                  <a:srgbClr val="FF0000"/>
                </a:solidFill>
              </a:rPr>
              <a:t>Dönemi Staj Yapacak Öğrencilerin Dikkatine</a:t>
            </a:r>
            <a:r>
              <a:rPr lang="tr-TR" sz="2000" b="1" dirty="0" smtClean="0">
                <a:solidFill>
                  <a:srgbClr val="FF0000"/>
                </a:solidFill>
              </a:rPr>
              <a:t>!</a:t>
            </a:r>
            <a:endParaRPr lang="tr-TR" sz="2000" dirty="0"/>
          </a:p>
          <a:p>
            <a:pPr marL="342900" indent="-342900">
              <a:lnSpc>
                <a:spcPct val="150000"/>
              </a:lnSpc>
              <a:buFont typeface="Arial" panose="020B0604020202020204" pitchFamily="34" charset="0"/>
              <a:buChar char="•"/>
            </a:pPr>
            <a:r>
              <a:rPr lang="tr-TR" sz="2000" dirty="0" smtClean="0"/>
              <a:t>Öğrencilerin</a:t>
            </a:r>
            <a:r>
              <a:rPr lang="tr-TR" sz="2000" dirty="0"/>
              <a:t> </a:t>
            </a:r>
            <a:r>
              <a:rPr lang="tr-TR" sz="2000" b="1" dirty="0"/>
              <a:t>17.10.2024</a:t>
            </a:r>
            <a:r>
              <a:rPr lang="tr-TR" sz="2000" dirty="0"/>
              <a:t> tarihine kadar güz dönemi içerisinde staj yapmak istediklerine dair dilekçe vermeleri gerekmektedir. </a:t>
            </a:r>
            <a:r>
              <a:rPr lang="tr-TR" sz="2000" b="1" dirty="0"/>
              <a:t>17.10.2024</a:t>
            </a:r>
            <a:r>
              <a:rPr lang="tr-TR" sz="2000" dirty="0"/>
              <a:t> tarihinden sonra verilen dilekçeler DİKKATE ALINMAYACAKTIR.</a:t>
            </a:r>
          </a:p>
          <a:p>
            <a:pPr marL="342900" indent="-342900">
              <a:lnSpc>
                <a:spcPct val="150000"/>
              </a:lnSpc>
              <a:buFont typeface="Arial" panose="020B0604020202020204" pitchFamily="34" charset="0"/>
              <a:buChar char="•"/>
            </a:pPr>
            <a:r>
              <a:rPr lang="tr-TR" sz="2000" dirty="0" smtClean="0"/>
              <a:t>Dilekçesi </a:t>
            </a:r>
            <a:r>
              <a:rPr lang="tr-TR" sz="2000" dirty="0"/>
              <a:t>Fakülte Yönetim Kurulunda kabul edilen öğrencilerin </a:t>
            </a:r>
            <a:r>
              <a:rPr lang="tr-TR" sz="2000" dirty="0">
                <a:hlinkClick r:id="rId4"/>
              </a:rPr>
              <a:t>https://stajbasvuru.aku.edu.tr/</a:t>
            </a:r>
            <a:r>
              <a:rPr lang="tr-TR" sz="2000" dirty="0"/>
              <a:t> web sitesi üzerinden staj başvurularını yapmaları gerekmektedir.</a:t>
            </a:r>
          </a:p>
          <a:p>
            <a:pPr marL="342900" indent="-342900">
              <a:lnSpc>
                <a:spcPct val="150000"/>
              </a:lnSpc>
              <a:buFont typeface="Arial" panose="020B0604020202020204" pitchFamily="34" charset="0"/>
              <a:buChar char="•"/>
            </a:pPr>
            <a:r>
              <a:rPr lang="tr-TR" sz="2000" dirty="0" smtClean="0"/>
              <a:t>Stajın </a:t>
            </a:r>
            <a:r>
              <a:rPr lang="tr-TR" sz="2000" dirty="0"/>
              <a:t>son günü </a:t>
            </a:r>
            <a:r>
              <a:rPr lang="tr-TR" sz="2000" b="1" dirty="0"/>
              <a:t>04.01.2025</a:t>
            </a:r>
            <a:r>
              <a:rPr lang="tr-TR" sz="2000" dirty="0"/>
              <a:t> (mezun durumdakiler hariç) tarihidir. Stajına güz döneminde başlamış mezun durumdaki öğrencilerin staj süresinin ara döneme uzaması durumunda tekrar staj başvurusu yapmasına gerek yoktur.</a:t>
            </a:r>
          </a:p>
          <a:p>
            <a:pPr marL="342900" indent="-342900">
              <a:lnSpc>
                <a:spcPct val="150000"/>
              </a:lnSpc>
              <a:buFont typeface="Arial" panose="020B0604020202020204" pitchFamily="34" charset="0"/>
              <a:buChar char="•"/>
            </a:pPr>
            <a:r>
              <a:rPr lang="tr-TR" sz="2000" dirty="0" smtClean="0"/>
              <a:t>Staj </a:t>
            </a:r>
            <a:r>
              <a:rPr lang="tr-TR" sz="2000" dirty="0"/>
              <a:t>Defteri, Staj bitimini takip eden </a:t>
            </a:r>
            <a:r>
              <a:rPr lang="tr-TR" sz="2000" b="1" dirty="0"/>
              <a:t>2 hafta</a:t>
            </a:r>
            <a:r>
              <a:rPr lang="tr-TR" sz="2000" dirty="0"/>
              <a:t> içerisinde İlgili Uygulamalı Eğitimler Komisyonuna teslim edilecektir. Değerlendirmeler Güz dönemi sonunda yapılacaktır.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224444" y="1199671"/>
            <a:ext cx="11463251" cy="6826484"/>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r>
              <a:rPr lang="tr-TR" sz="2000" b="1" dirty="0" smtClean="0">
                <a:solidFill>
                  <a:srgbClr val="FF0000"/>
                </a:solidFill>
              </a:rPr>
              <a:t>Ara Dönem Staj </a:t>
            </a:r>
            <a:r>
              <a:rPr lang="tr-TR" sz="2000" b="1" dirty="0">
                <a:solidFill>
                  <a:srgbClr val="FF0000"/>
                </a:solidFill>
              </a:rPr>
              <a:t>Yapacak Öğrencilerin Dikkatine</a:t>
            </a:r>
            <a:r>
              <a:rPr lang="tr-TR" sz="2000" b="1" dirty="0" smtClean="0">
                <a:solidFill>
                  <a:srgbClr val="FF0000"/>
                </a:solidFill>
              </a:rPr>
              <a:t>!</a:t>
            </a:r>
            <a:endParaRPr lang="tr-TR" sz="2000" dirty="0"/>
          </a:p>
          <a:p>
            <a:pPr marL="285750" indent="-285750" algn="just">
              <a:lnSpc>
                <a:spcPct val="150000"/>
              </a:lnSpc>
              <a:buFont typeface="Arial" panose="020B0604020202020204" pitchFamily="34" charset="0"/>
              <a:buChar char="•"/>
            </a:pPr>
            <a:r>
              <a:rPr lang="tr-TR" sz="2000" dirty="0" smtClean="0"/>
              <a:t>Staj </a:t>
            </a:r>
            <a:r>
              <a:rPr lang="tr-TR" sz="2000" dirty="0"/>
              <a:t>başvuruları </a:t>
            </a:r>
            <a:r>
              <a:rPr lang="tr-TR" sz="2000" b="1" dirty="0"/>
              <a:t>23.12.2024 – 27.12.2024</a:t>
            </a:r>
            <a:r>
              <a:rPr lang="tr-TR" sz="2000" dirty="0"/>
              <a:t> tarihleri arasında alınacak olup başvurularını </a:t>
            </a:r>
            <a:r>
              <a:rPr lang="tr-TR" sz="2000" dirty="0">
                <a:hlinkClick r:id="rId4"/>
              </a:rPr>
              <a:t>https://stajbasvuru.aku.edu.tr/</a:t>
            </a:r>
            <a:r>
              <a:rPr lang="tr-TR" sz="2000" dirty="0"/>
              <a:t> web sitesi üzerinden yapmaları gerekmektedir. Staj başvurusu onaylanan öğrencilerin ilgili evrakları en geç </a:t>
            </a:r>
            <a:r>
              <a:rPr lang="tr-TR" sz="2000" b="1" dirty="0"/>
              <a:t>03.01.2025</a:t>
            </a:r>
            <a:r>
              <a:rPr lang="tr-TR" sz="2000" dirty="0"/>
              <a:t> tarihine kadar teslim etmesi gerekmektedir. </a:t>
            </a:r>
            <a:r>
              <a:rPr lang="tr-TR" sz="2000" b="1" dirty="0"/>
              <a:t>27.12.2024</a:t>
            </a:r>
            <a:r>
              <a:rPr lang="tr-TR" sz="2000" dirty="0"/>
              <a:t> tarihinden sonra verilen dilekçeler DİKKATE ALINMAYACAKTIR.</a:t>
            </a:r>
          </a:p>
          <a:p>
            <a:pPr marL="285750" indent="-285750" algn="just">
              <a:lnSpc>
                <a:spcPct val="150000"/>
              </a:lnSpc>
              <a:buFont typeface="Arial" panose="020B0604020202020204" pitchFamily="34" charset="0"/>
              <a:buChar char="•"/>
            </a:pPr>
            <a:r>
              <a:rPr lang="tr-TR" sz="2000" dirty="0" smtClean="0"/>
              <a:t>Ara </a:t>
            </a:r>
            <a:r>
              <a:rPr lang="tr-TR" sz="2000" dirty="0"/>
              <a:t>dönemde sadece 4. sınıf öğrencileri, yılsonu sınavlarını aksatmamak kaydıyla staj yapabilirler. Ancak, stajına ara dönemde başlamış öğrencilerin staj süresinin bahar dönemine uzaması durumunda staj başvurusu esnasında stajlarını bahar döneminde yapmak istediklerine dair dilekçe vermesi gerekmektedir.</a:t>
            </a:r>
          </a:p>
          <a:p>
            <a:pPr marL="285750" indent="-285750" algn="just">
              <a:lnSpc>
                <a:spcPct val="150000"/>
              </a:lnSpc>
              <a:buFont typeface="Arial" panose="020B0604020202020204" pitchFamily="34" charset="0"/>
              <a:buChar char="•"/>
            </a:pPr>
            <a:r>
              <a:rPr lang="tr-TR" sz="2000" dirty="0" smtClean="0"/>
              <a:t>Staj </a:t>
            </a:r>
            <a:r>
              <a:rPr lang="tr-TR" sz="2000" dirty="0"/>
              <a:t>Defteri, Staj bitimini takip eden</a:t>
            </a:r>
            <a:r>
              <a:rPr lang="tr-TR" sz="2000" b="1" dirty="0"/>
              <a:t> 2 hafta</a:t>
            </a:r>
            <a:r>
              <a:rPr lang="tr-TR" sz="2000" dirty="0"/>
              <a:t> içerisinde İlgili Uygulamalı Eğitimler Komisyonuna teslim edilecektir. Değerlendirmeler Bahar dönemi içerisinde yapılacaktır.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5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840230"/>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54677" y="1604357"/>
            <a:ext cx="11837323" cy="5293757"/>
          </a:xfrm>
          <a:prstGeom prst="rect">
            <a:avLst/>
          </a:prstGeom>
          <a:noFill/>
        </p:spPr>
        <p:txBody>
          <a:bodyPr wrap="square" rtlCol="0">
            <a:spAutoFit/>
          </a:bodyPr>
          <a:lstStyle/>
          <a:p>
            <a:r>
              <a:rPr lang="tr-TR" sz="2000" b="1" dirty="0" smtClean="0">
                <a:solidFill>
                  <a:srgbClr val="FF0000"/>
                </a:solidFill>
              </a:rPr>
              <a:t>Bahar Dönemi </a:t>
            </a:r>
            <a:r>
              <a:rPr lang="tr-TR" sz="2000" b="1" dirty="0">
                <a:solidFill>
                  <a:srgbClr val="FF0000"/>
                </a:solidFill>
              </a:rPr>
              <a:t>Staj Yapacak Öğrencilerin Dikkatine</a:t>
            </a:r>
            <a:r>
              <a:rPr lang="tr-TR" sz="2000" b="1" dirty="0" smtClean="0">
                <a:solidFill>
                  <a:srgbClr val="FF0000"/>
                </a:solidFill>
              </a:rPr>
              <a:t>!</a:t>
            </a:r>
            <a:endParaRPr lang="tr-TR" sz="2000" dirty="0">
              <a:solidFill>
                <a:srgbClr val="FF0000"/>
              </a:solidFill>
            </a:endParaRPr>
          </a:p>
          <a:p>
            <a:pPr marL="342900" indent="-342900">
              <a:lnSpc>
                <a:spcPct val="150000"/>
              </a:lnSpc>
              <a:buFont typeface="Arial" panose="020B0604020202020204" pitchFamily="34" charset="0"/>
              <a:buChar char="•"/>
            </a:pPr>
            <a:r>
              <a:rPr lang="tr-TR" sz="2000" dirty="0" smtClean="0"/>
              <a:t>Öğrencilerin </a:t>
            </a:r>
            <a:r>
              <a:rPr lang="tr-TR" sz="2000" dirty="0"/>
              <a:t>bahar dönemi içerisinde staj yapmak istediklerine dair dilekçelerini </a:t>
            </a:r>
            <a:r>
              <a:rPr lang="tr-TR" sz="2000" b="1" dirty="0"/>
              <a:t>10.02.2025 – 21.02.2025 </a:t>
            </a:r>
            <a:r>
              <a:rPr lang="tr-TR" sz="2000" dirty="0"/>
              <a:t>tarihleri arasında vermeleri gerekmektedir. </a:t>
            </a:r>
            <a:r>
              <a:rPr lang="tr-TR" sz="2000" b="1" dirty="0"/>
              <a:t>21.02.2025 </a:t>
            </a:r>
            <a:r>
              <a:rPr lang="tr-TR" sz="2000" dirty="0"/>
              <a:t>tarihinden sonra verilen dilekçeler DİKKATE ALINMAYACAKTIR.</a:t>
            </a:r>
          </a:p>
          <a:p>
            <a:pPr marL="342900" indent="-342900">
              <a:lnSpc>
                <a:spcPct val="150000"/>
              </a:lnSpc>
              <a:buFont typeface="Arial" panose="020B0604020202020204" pitchFamily="34" charset="0"/>
              <a:buChar char="•"/>
            </a:pPr>
            <a:r>
              <a:rPr lang="tr-TR" sz="2000" dirty="0" smtClean="0"/>
              <a:t>Dilekçesi </a:t>
            </a:r>
            <a:r>
              <a:rPr lang="tr-TR" sz="2000" dirty="0"/>
              <a:t>Fakülte Yönetim Kurulunda kabul edilen öğrenciler, </a:t>
            </a:r>
            <a:r>
              <a:rPr lang="tr-TR" sz="2000" dirty="0">
                <a:hlinkClick r:id="rId4"/>
              </a:rPr>
              <a:t>https://stajbasvuru.aku.edu.tr/</a:t>
            </a:r>
            <a:r>
              <a:rPr lang="tr-TR" sz="2000" dirty="0"/>
              <a:t> web sitesi üzerinden staj başvurularını yapmaları gerekmektedir.</a:t>
            </a:r>
          </a:p>
          <a:p>
            <a:pPr marL="342900" indent="-342900">
              <a:lnSpc>
                <a:spcPct val="150000"/>
              </a:lnSpc>
              <a:buFont typeface="Arial" panose="020B0604020202020204" pitchFamily="34" charset="0"/>
              <a:buChar char="•"/>
            </a:pPr>
            <a:r>
              <a:rPr lang="tr-TR" sz="2000" dirty="0" smtClean="0"/>
              <a:t>Stajın </a:t>
            </a:r>
            <a:r>
              <a:rPr lang="tr-TR" sz="2000" dirty="0"/>
              <a:t>son günü </a:t>
            </a:r>
            <a:r>
              <a:rPr lang="tr-TR" sz="2000" b="1" dirty="0"/>
              <a:t>24.05.2025</a:t>
            </a:r>
            <a:r>
              <a:rPr lang="tr-TR" sz="2000" dirty="0"/>
              <a:t> (mezun durumdakiler hariç) tarihidir. Stajına güz döneminde başlamış mezun durumdaki öğrencilerin staj süresinin yaz dönemine uzaması durumunda tekrar staj başvurusu yapmasına gerek yoktur.</a:t>
            </a:r>
          </a:p>
          <a:p>
            <a:pPr marL="342900" indent="-342900">
              <a:lnSpc>
                <a:spcPct val="150000"/>
              </a:lnSpc>
              <a:buFont typeface="Arial" panose="020B0604020202020204" pitchFamily="34" charset="0"/>
              <a:buChar char="•"/>
            </a:pPr>
            <a:r>
              <a:rPr lang="tr-TR" sz="2000" dirty="0" smtClean="0"/>
              <a:t>Staj </a:t>
            </a:r>
            <a:r>
              <a:rPr lang="tr-TR" sz="2000" dirty="0"/>
              <a:t>Defteri, Staj bitimini takip eden</a:t>
            </a:r>
            <a:r>
              <a:rPr lang="tr-TR" sz="2000" b="1" dirty="0"/>
              <a:t> 2 hafta</a:t>
            </a:r>
            <a:r>
              <a:rPr lang="tr-TR" sz="2000" dirty="0"/>
              <a:t> içerisinde İlgili Uygulamalı Eğitimler Komisyonuna teslim edilecektir. Değerlendirmeler Bahar dönemi sonunda yapılacaktır.</a:t>
            </a:r>
          </a:p>
          <a:p>
            <a:endParaRPr lang="tr-TR" dirty="0"/>
          </a:p>
        </p:txBody>
      </p:sp>
    </p:spTree>
    <p:extLst>
      <p:ext uri="{BB962C8B-B14F-4D97-AF65-F5344CB8AC3E}">
        <p14:creationId xmlns:p14="http://schemas.microsoft.com/office/powerpoint/2010/main" val="29721061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1451</Words>
  <Application>Microsoft Office PowerPoint</Application>
  <PresentationFormat>Geniş ekran</PresentationFormat>
  <Paragraphs>216</Paragraphs>
  <Slides>31</Slides>
  <Notes>31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Calibri Light</vt:lpstr>
      <vt:lpstr>Times New Roman</vt:lpstr>
      <vt:lpstr>Wingdings</vt:lpstr>
      <vt:lpstr>Office Teması</vt:lpstr>
      <vt:lpstr> YAZ STAJI VE İŞYERİ EĞİTİMİ  BİLGİLENDİRME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DEFTERİ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SONU</vt:lpstr>
      <vt:lpstr>PowerPoint Sunusu</vt:lpstr>
      <vt:lpstr>PowerPoint Sunusu</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STAJI VE İŞYERİ EĞİTİMİ  BİLGİLENDİRME SUNUMU</dc:title>
  <dc:creator>Windows Kullanıcısı</dc:creator>
  <cp:lastModifiedBy>Feyza Nur Yeşil</cp:lastModifiedBy>
  <cp:revision>30</cp:revision>
  <cp:lastPrinted>2019-02-19T14:01:18Z</cp:lastPrinted>
  <dcterms:created xsi:type="dcterms:W3CDTF">2019-02-19T13:58:51Z</dcterms:created>
  <dcterms:modified xsi:type="dcterms:W3CDTF">2024-10-01T08:08:18Z</dcterms:modified>
</cp:coreProperties>
</file>